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3" r:id="rId7"/>
    <p:sldId id="266" r:id="rId8"/>
    <p:sldId id="262" r:id="rId9"/>
    <p:sldId id="265" r:id="rId10"/>
    <p:sldId id="267" r:id="rId11"/>
    <p:sldId id="268" r:id="rId12"/>
    <p:sldId id="269" r:id="rId13"/>
    <p:sldId id="270" r:id="rId14"/>
    <p:sldId id="272" r:id="rId15"/>
    <p:sldId id="273" r:id="rId16"/>
    <p:sldId id="274" r:id="rId17"/>
    <p:sldId id="275" r:id="rId18"/>
    <p:sldId id="276" r:id="rId19"/>
    <p:sldId id="271" r:id="rId20"/>
    <p:sldId id="278" r:id="rId21"/>
    <p:sldId id="277" r:id="rId22"/>
    <p:sldId id="279" r:id="rId23"/>
    <p:sldId id="280"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image" Target="../media/image2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805EE0-2B97-4D52-A37B-BDDEE4EA0F1F}" type="doc">
      <dgm:prSet loTypeId="urn:microsoft.com/office/officeart/2005/8/layout/bList2" loCatId="list" qsTypeId="urn:microsoft.com/office/officeart/2005/8/quickstyle/simple1" qsCatId="simple" csTypeId="urn:microsoft.com/office/officeart/2005/8/colors/accent1_2" csCatId="accent1" phldr="1"/>
      <dgm:spPr/>
    </dgm:pt>
    <dgm:pt modelId="{25CC86CE-99FC-4069-92B6-B68C168657E0}">
      <dgm:prSet phldrT="[Text]"/>
      <dgm:spPr/>
      <dgm:t>
        <a:bodyPr/>
        <a:lstStyle/>
        <a:p>
          <a:r>
            <a:rPr lang="en-US" dirty="0"/>
            <a:t>Elastic Pools</a:t>
          </a:r>
        </a:p>
      </dgm:t>
    </dgm:pt>
    <dgm:pt modelId="{7B094EF7-6A23-4FFE-A882-ECB7BD2CC786}" type="parTrans" cxnId="{DD60B867-FCA5-4F14-B500-2EFC5E1CD606}">
      <dgm:prSet/>
      <dgm:spPr/>
      <dgm:t>
        <a:bodyPr/>
        <a:lstStyle/>
        <a:p>
          <a:endParaRPr lang="en-US"/>
        </a:p>
      </dgm:t>
    </dgm:pt>
    <dgm:pt modelId="{627E11B4-A7D2-401C-80B8-99BFEB1DA398}" type="sibTrans" cxnId="{DD60B867-FCA5-4F14-B500-2EFC5E1CD606}">
      <dgm:prSet/>
      <dgm:spPr/>
      <dgm:t>
        <a:bodyPr/>
        <a:lstStyle/>
        <a:p>
          <a:endParaRPr lang="en-US"/>
        </a:p>
      </dgm:t>
    </dgm:pt>
    <dgm:pt modelId="{B9F8370D-74DA-422B-9C45-A2BE249A449C}">
      <dgm:prSet phldrT="[Text]"/>
      <dgm:spPr/>
      <dgm:t>
        <a:bodyPr/>
        <a:lstStyle/>
        <a:p>
          <a:r>
            <a:rPr lang="en-US" dirty="0"/>
            <a:t>Elastic Jobs</a:t>
          </a:r>
        </a:p>
      </dgm:t>
    </dgm:pt>
    <dgm:pt modelId="{C543E0E6-CD00-4BC6-B6C4-CB1F7B802863}" type="parTrans" cxnId="{7A6B1537-BC1E-4320-BEA9-BBA36874D262}">
      <dgm:prSet/>
      <dgm:spPr/>
      <dgm:t>
        <a:bodyPr/>
        <a:lstStyle/>
        <a:p>
          <a:endParaRPr lang="en-US"/>
        </a:p>
      </dgm:t>
    </dgm:pt>
    <dgm:pt modelId="{2C0E80DF-0E45-4869-95AA-39BCA0B5E41E}" type="sibTrans" cxnId="{7A6B1537-BC1E-4320-BEA9-BBA36874D262}">
      <dgm:prSet/>
      <dgm:spPr/>
      <dgm:t>
        <a:bodyPr/>
        <a:lstStyle/>
        <a:p>
          <a:endParaRPr lang="en-US"/>
        </a:p>
      </dgm:t>
    </dgm:pt>
    <dgm:pt modelId="{FA59FCB4-7BD5-4921-B78D-48C91B46B287}">
      <dgm:prSet phldrT="[Text]"/>
      <dgm:spPr/>
      <dgm:t>
        <a:bodyPr/>
        <a:lstStyle/>
        <a:p>
          <a:r>
            <a:rPr lang="en-US" dirty="0"/>
            <a:t>Elastic Queries</a:t>
          </a:r>
        </a:p>
      </dgm:t>
    </dgm:pt>
    <dgm:pt modelId="{D0249772-3DA1-4825-9F6D-E322E348C206}" type="parTrans" cxnId="{25F72A01-0E3B-477E-BCF4-9AED9F940AAF}">
      <dgm:prSet/>
      <dgm:spPr/>
      <dgm:t>
        <a:bodyPr/>
        <a:lstStyle/>
        <a:p>
          <a:endParaRPr lang="en-US"/>
        </a:p>
      </dgm:t>
    </dgm:pt>
    <dgm:pt modelId="{99E88B77-AAAE-49E6-9069-2069F83E684B}" type="sibTrans" cxnId="{25F72A01-0E3B-477E-BCF4-9AED9F940AAF}">
      <dgm:prSet/>
      <dgm:spPr/>
      <dgm:t>
        <a:bodyPr/>
        <a:lstStyle/>
        <a:p>
          <a:endParaRPr lang="en-US"/>
        </a:p>
      </dgm:t>
    </dgm:pt>
    <dgm:pt modelId="{275FF6F1-A9DC-4F91-AC8B-7360510602BE}">
      <dgm:prSet/>
      <dgm:spPr/>
      <dgm:t>
        <a:bodyPr/>
        <a:lstStyle/>
        <a:p>
          <a:r>
            <a:rPr lang="en-US" dirty="0"/>
            <a:t>Elastic Pool is a collection of Azure SQL databases grouped together for saving cost.</a:t>
          </a:r>
        </a:p>
      </dgm:t>
    </dgm:pt>
    <dgm:pt modelId="{2D7D1DB7-1D9D-45CE-906C-E6E3429BA609}" type="parTrans" cxnId="{BAA5A6C3-BB94-4FF3-A454-B61BB97628A2}">
      <dgm:prSet/>
      <dgm:spPr/>
      <dgm:t>
        <a:bodyPr/>
        <a:lstStyle/>
        <a:p>
          <a:endParaRPr lang="en-US"/>
        </a:p>
      </dgm:t>
    </dgm:pt>
    <dgm:pt modelId="{8DF6D249-6CC0-4747-83EA-718EF6D2D7AB}" type="sibTrans" cxnId="{BAA5A6C3-BB94-4FF3-A454-B61BB97628A2}">
      <dgm:prSet/>
      <dgm:spPr/>
      <dgm:t>
        <a:bodyPr/>
        <a:lstStyle/>
        <a:p>
          <a:endParaRPr lang="en-US"/>
        </a:p>
      </dgm:t>
    </dgm:pt>
    <dgm:pt modelId="{92B8B02D-7CD5-4CA4-A9B3-15C07C00AEAD}">
      <dgm:prSet/>
      <dgm:spPr/>
      <dgm:t>
        <a:bodyPr/>
        <a:lstStyle/>
        <a:p>
          <a:r>
            <a:rPr lang="en-US" dirty="0"/>
            <a:t>Elastic Database Jobs helps run one or more T-SQL scripts in parallel across large number of DB’s.</a:t>
          </a:r>
        </a:p>
      </dgm:t>
    </dgm:pt>
    <dgm:pt modelId="{D977986D-9034-47C6-887B-02006B44811F}" type="parTrans" cxnId="{232D5560-D03B-4DA4-AEA4-62C55314CA1A}">
      <dgm:prSet/>
      <dgm:spPr/>
      <dgm:t>
        <a:bodyPr/>
        <a:lstStyle/>
        <a:p>
          <a:endParaRPr lang="en-US"/>
        </a:p>
      </dgm:t>
    </dgm:pt>
    <dgm:pt modelId="{BFF0C4CB-D7E2-401A-8B91-5E99C7F20165}" type="sibTrans" cxnId="{232D5560-D03B-4DA4-AEA4-62C55314CA1A}">
      <dgm:prSet/>
      <dgm:spPr/>
      <dgm:t>
        <a:bodyPr/>
        <a:lstStyle/>
        <a:p>
          <a:endParaRPr lang="en-US"/>
        </a:p>
      </dgm:t>
    </dgm:pt>
    <dgm:pt modelId="{6D804EE3-F769-4C17-A1AB-FF3A7479CBA7}">
      <dgm:prSet/>
      <dgm:spPr/>
      <dgm:t>
        <a:bodyPr/>
        <a:lstStyle/>
        <a:p>
          <a:r>
            <a:rPr lang="en-US" dirty="0"/>
            <a:t>Elastic Queries allows to perform cross-database queries to access remote tables.</a:t>
          </a:r>
        </a:p>
      </dgm:t>
    </dgm:pt>
    <dgm:pt modelId="{FE981727-486E-4FED-B8F8-549E1A7A3071}" type="parTrans" cxnId="{7C16BF7C-1E3B-4B37-AC87-AA20D242751E}">
      <dgm:prSet/>
      <dgm:spPr/>
      <dgm:t>
        <a:bodyPr/>
        <a:lstStyle/>
        <a:p>
          <a:endParaRPr lang="en-US"/>
        </a:p>
      </dgm:t>
    </dgm:pt>
    <dgm:pt modelId="{2E0D4D75-A9C8-42B6-9215-DAD735230124}" type="sibTrans" cxnId="{7C16BF7C-1E3B-4B37-AC87-AA20D242751E}">
      <dgm:prSet/>
      <dgm:spPr/>
      <dgm:t>
        <a:bodyPr/>
        <a:lstStyle/>
        <a:p>
          <a:endParaRPr lang="en-US"/>
        </a:p>
      </dgm:t>
    </dgm:pt>
    <dgm:pt modelId="{F379A658-ED14-4189-986A-964D77B5FD02}" type="pres">
      <dgm:prSet presAssocID="{80805EE0-2B97-4D52-A37B-BDDEE4EA0F1F}" presName="diagram" presStyleCnt="0">
        <dgm:presLayoutVars>
          <dgm:dir/>
          <dgm:animLvl val="lvl"/>
          <dgm:resizeHandles val="exact"/>
        </dgm:presLayoutVars>
      </dgm:prSet>
      <dgm:spPr/>
    </dgm:pt>
    <dgm:pt modelId="{DEFF5533-9F7A-411D-8FAA-5698DA6E66CF}" type="pres">
      <dgm:prSet presAssocID="{25CC86CE-99FC-4069-92B6-B68C168657E0}" presName="compNode" presStyleCnt="0"/>
      <dgm:spPr/>
    </dgm:pt>
    <dgm:pt modelId="{4D27CA26-4E9E-4FF6-95B8-E33C559AF491}" type="pres">
      <dgm:prSet presAssocID="{25CC86CE-99FC-4069-92B6-B68C168657E0}" presName="childRect" presStyleLbl="bgAcc1" presStyleIdx="0" presStyleCnt="3" custLinFactNeighborX="728">
        <dgm:presLayoutVars>
          <dgm:bulletEnabled val="1"/>
        </dgm:presLayoutVars>
      </dgm:prSet>
      <dgm:spPr/>
    </dgm:pt>
    <dgm:pt modelId="{D6AA74C5-4326-4D4D-ACF1-DA9EFAF3D578}" type="pres">
      <dgm:prSet presAssocID="{25CC86CE-99FC-4069-92B6-B68C168657E0}" presName="parentText" presStyleLbl="node1" presStyleIdx="0" presStyleCnt="0">
        <dgm:presLayoutVars>
          <dgm:chMax val="0"/>
          <dgm:bulletEnabled val="1"/>
        </dgm:presLayoutVars>
      </dgm:prSet>
      <dgm:spPr/>
    </dgm:pt>
    <dgm:pt modelId="{5A6AB7BA-D4D2-455B-A714-AC2D5DAD3EFD}" type="pres">
      <dgm:prSet presAssocID="{25CC86CE-99FC-4069-92B6-B68C168657E0}" presName="parentRect" presStyleLbl="alignNode1" presStyleIdx="0" presStyleCnt="3"/>
      <dgm:spPr/>
    </dgm:pt>
    <dgm:pt modelId="{1240F263-E44A-4366-AEC2-ED2E87F95D76}" type="pres">
      <dgm:prSet presAssocID="{25CC86CE-99FC-4069-92B6-B68C168657E0}"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649F0F7A-D994-49FA-8D2A-C59197814B38}" type="pres">
      <dgm:prSet presAssocID="{627E11B4-A7D2-401C-80B8-99BFEB1DA398}" presName="sibTrans" presStyleLbl="sibTrans2D1" presStyleIdx="0" presStyleCnt="0"/>
      <dgm:spPr/>
    </dgm:pt>
    <dgm:pt modelId="{043B46D4-E1E5-4543-A5DF-8EC6D47C57F1}" type="pres">
      <dgm:prSet presAssocID="{B9F8370D-74DA-422B-9C45-A2BE249A449C}" presName="compNode" presStyleCnt="0"/>
      <dgm:spPr/>
    </dgm:pt>
    <dgm:pt modelId="{B5290B6D-1A53-4237-B368-999B3D6EF86B}" type="pres">
      <dgm:prSet presAssocID="{B9F8370D-74DA-422B-9C45-A2BE249A449C}" presName="childRect" presStyleLbl="bgAcc1" presStyleIdx="1" presStyleCnt="3">
        <dgm:presLayoutVars>
          <dgm:bulletEnabled val="1"/>
        </dgm:presLayoutVars>
      </dgm:prSet>
      <dgm:spPr/>
    </dgm:pt>
    <dgm:pt modelId="{0481EF6A-9CC9-4225-AA3E-76B55D1D5972}" type="pres">
      <dgm:prSet presAssocID="{B9F8370D-74DA-422B-9C45-A2BE249A449C}" presName="parentText" presStyleLbl="node1" presStyleIdx="0" presStyleCnt="0">
        <dgm:presLayoutVars>
          <dgm:chMax val="0"/>
          <dgm:bulletEnabled val="1"/>
        </dgm:presLayoutVars>
      </dgm:prSet>
      <dgm:spPr/>
    </dgm:pt>
    <dgm:pt modelId="{E60D5DEA-6C3B-458F-BDB7-E3B05D095874}" type="pres">
      <dgm:prSet presAssocID="{B9F8370D-74DA-422B-9C45-A2BE249A449C}" presName="parentRect" presStyleLbl="alignNode1" presStyleIdx="1" presStyleCnt="3"/>
      <dgm:spPr/>
    </dgm:pt>
    <dgm:pt modelId="{1941F6AB-6B68-46E0-AAE0-CBB3C4BA7C7B}" type="pres">
      <dgm:prSet presAssocID="{B9F8370D-74DA-422B-9C45-A2BE249A449C}"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725DD5C-0C1D-4EEB-B703-994EC7951463}" type="pres">
      <dgm:prSet presAssocID="{2C0E80DF-0E45-4869-95AA-39BCA0B5E41E}" presName="sibTrans" presStyleLbl="sibTrans2D1" presStyleIdx="0" presStyleCnt="0"/>
      <dgm:spPr/>
    </dgm:pt>
    <dgm:pt modelId="{300566B5-3FCE-4C2B-A799-A04D8FC61C2C}" type="pres">
      <dgm:prSet presAssocID="{FA59FCB4-7BD5-4921-B78D-48C91B46B287}" presName="compNode" presStyleCnt="0"/>
      <dgm:spPr/>
    </dgm:pt>
    <dgm:pt modelId="{EC86F0E7-69FA-4F7C-BA85-823AEF073D5D}" type="pres">
      <dgm:prSet presAssocID="{FA59FCB4-7BD5-4921-B78D-48C91B46B287}" presName="childRect" presStyleLbl="bgAcc1" presStyleIdx="2" presStyleCnt="3">
        <dgm:presLayoutVars>
          <dgm:bulletEnabled val="1"/>
        </dgm:presLayoutVars>
      </dgm:prSet>
      <dgm:spPr/>
    </dgm:pt>
    <dgm:pt modelId="{D0D066E2-F869-4DAC-8AA0-45DF2823CC2F}" type="pres">
      <dgm:prSet presAssocID="{FA59FCB4-7BD5-4921-B78D-48C91B46B287}" presName="parentText" presStyleLbl="node1" presStyleIdx="0" presStyleCnt="0">
        <dgm:presLayoutVars>
          <dgm:chMax val="0"/>
          <dgm:bulletEnabled val="1"/>
        </dgm:presLayoutVars>
      </dgm:prSet>
      <dgm:spPr/>
    </dgm:pt>
    <dgm:pt modelId="{A6ED071E-D41C-47D3-98B8-BFA3A85CB28E}" type="pres">
      <dgm:prSet presAssocID="{FA59FCB4-7BD5-4921-B78D-48C91B46B287}" presName="parentRect" presStyleLbl="alignNode1" presStyleIdx="2" presStyleCnt="3"/>
      <dgm:spPr/>
    </dgm:pt>
    <dgm:pt modelId="{5312F02E-27D1-48E5-84A7-618031460837}" type="pres">
      <dgm:prSet presAssocID="{FA59FCB4-7BD5-4921-B78D-48C91B46B287}"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dgm:spPr>
    </dgm:pt>
  </dgm:ptLst>
  <dgm:cxnLst>
    <dgm:cxn modelId="{25F72A01-0E3B-477E-BCF4-9AED9F940AAF}" srcId="{80805EE0-2B97-4D52-A37B-BDDEE4EA0F1F}" destId="{FA59FCB4-7BD5-4921-B78D-48C91B46B287}" srcOrd="2" destOrd="0" parTransId="{D0249772-3DA1-4825-9F6D-E322E348C206}" sibTransId="{99E88B77-AAAE-49E6-9069-2069F83E684B}"/>
    <dgm:cxn modelId="{7B506006-BE2E-493F-A323-5E9570DCFEAE}" type="presOf" srcId="{2C0E80DF-0E45-4869-95AA-39BCA0B5E41E}" destId="{4725DD5C-0C1D-4EEB-B703-994EC7951463}" srcOrd="0" destOrd="0" presId="urn:microsoft.com/office/officeart/2005/8/layout/bList2"/>
    <dgm:cxn modelId="{664B5727-E5FC-44A0-846C-4D0D35AEC239}" type="presOf" srcId="{B9F8370D-74DA-422B-9C45-A2BE249A449C}" destId="{0481EF6A-9CC9-4225-AA3E-76B55D1D5972}" srcOrd="0" destOrd="0" presId="urn:microsoft.com/office/officeart/2005/8/layout/bList2"/>
    <dgm:cxn modelId="{79C76C2C-81E7-4A6C-B3E9-CE6C04453D3F}" type="presOf" srcId="{6D804EE3-F769-4C17-A1AB-FF3A7479CBA7}" destId="{EC86F0E7-69FA-4F7C-BA85-823AEF073D5D}" srcOrd="0" destOrd="0" presId="urn:microsoft.com/office/officeart/2005/8/layout/bList2"/>
    <dgm:cxn modelId="{9CC5662E-7AA1-4D30-A1CC-533FA624CB50}" type="presOf" srcId="{FA59FCB4-7BD5-4921-B78D-48C91B46B287}" destId="{D0D066E2-F869-4DAC-8AA0-45DF2823CC2F}" srcOrd="0" destOrd="0" presId="urn:microsoft.com/office/officeart/2005/8/layout/bList2"/>
    <dgm:cxn modelId="{44014032-07F4-4A84-A84D-89464F8B26F5}" type="presOf" srcId="{627E11B4-A7D2-401C-80B8-99BFEB1DA398}" destId="{649F0F7A-D994-49FA-8D2A-C59197814B38}" srcOrd="0" destOrd="0" presId="urn:microsoft.com/office/officeart/2005/8/layout/bList2"/>
    <dgm:cxn modelId="{3482D336-E196-43A3-A60F-37DF0A3D0D39}" type="presOf" srcId="{25CC86CE-99FC-4069-92B6-B68C168657E0}" destId="{5A6AB7BA-D4D2-455B-A714-AC2D5DAD3EFD}" srcOrd="1" destOrd="0" presId="urn:microsoft.com/office/officeart/2005/8/layout/bList2"/>
    <dgm:cxn modelId="{7A6B1537-BC1E-4320-BEA9-BBA36874D262}" srcId="{80805EE0-2B97-4D52-A37B-BDDEE4EA0F1F}" destId="{B9F8370D-74DA-422B-9C45-A2BE249A449C}" srcOrd="1" destOrd="0" parTransId="{C543E0E6-CD00-4BC6-B6C4-CB1F7B802863}" sibTransId="{2C0E80DF-0E45-4869-95AA-39BCA0B5E41E}"/>
    <dgm:cxn modelId="{31DC225F-0FFF-46F4-9F61-71E0FD9B55BA}" type="presOf" srcId="{B9F8370D-74DA-422B-9C45-A2BE249A449C}" destId="{E60D5DEA-6C3B-458F-BDB7-E3B05D095874}" srcOrd="1" destOrd="0" presId="urn:microsoft.com/office/officeart/2005/8/layout/bList2"/>
    <dgm:cxn modelId="{232D5560-D03B-4DA4-AEA4-62C55314CA1A}" srcId="{B9F8370D-74DA-422B-9C45-A2BE249A449C}" destId="{92B8B02D-7CD5-4CA4-A9B3-15C07C00AEAD}" srcOrd="0" destOrd="0" parTransId="{D977986D-9034-47C6-887B-02006B44811F}" sibTransId="{BFF0C4CB-D7E2-401A-8B91-5E99C7F20165}"/>
    <dgm:cxn modelId="{DD60B867-FCA5-4F14-B500-2EFC5E1CD606}" srcId="{80805EE0-2B97-4D52-A37B-BDDEE4EA0F1F}" destId="{25CC86CE-99FC-4069-92B6-B68C168657E0}" srcOrd="0" destOrd="0" parTransId="{7B094EF7-6A23-4FFE-A882-ECB7BD2CC786}" sibTransId="{627E11B4-A7D2-401C-80B8-99BFEB1DA398}"/>
    <dgm:cxn modelId="{659D1750-84A7-4260-B83A-C9658AC415F8}" type="presOf" srcId="{FA59FCB4-7BD5-4921-B78D-48C91B46B287}" destId="{A6ED071E-D41C-47D3-98B8-BFA3A85CB28E}" srcOrd="1" destOrd="0" presId="urn:microsoft.com/office/officeart/2005/8/layout/bList2"/>
    <dgm:cxn modelId="{F561E450-AC3F-4FFC-BB16-19ECA505944B}" type="presOf" srcId="{80805EE0-2B97-4D52-A37B-BDDEE4EA0F1F}" destId="{F379A658-ED14-4189-986A-964D77B5FD02}" srcOrd="0" destOrd="0" presId="urn:microsoft.com/office/officeart/2005/8/layout/bList2"/>
    <dgm:cxn modelId="{A3DBCC7B-A91A-490D-A397-994D2A4E75BB}" type="presOf" srcId="{25CC86CE-99FC-4069-92B6-B68C168657E0}" destId="{D6AA74C5-4326-4D4D-ACF1-DA9EFAF3D578}" srcOrd="0" destOrd="0" presId="urn:microsoft.com/office/officeart/2005/8/layout/bList2"/>
    <dgm:cxn modelId="{7C16BF7C-1E3B-4B37-AC87-AA20D242751E}" srcId="{FA59FCB4-7BD5-4921-B78D-48C91B46B287}" destId="{6D804EE3-F769-4C17-A1AB-FF3A7479CBA7}" srcOrd="0" destOrd="0" parTransId="{FE981727-486E-4FED-B8F8-549E1A7A3071}" sibTransId="{2E0D4D75-A9C8-42B6-9215-DAD735230124}"/>
    <dgm:cxn modelId="{BAA5A6C3-BB94-4FF3-A454-B61BB97628A2}" srcId="{25CC86CE-99FC-4069-92B6-B68C168657E0}" destId="{275FF6F1-A9DC-4F91-AC8B-7360510602BE}" srcOrd="0" destOrd="0" parTransId="{2D7D1DB7-1D9D-45CE-906C-E6E3429BA609}" sibTransId="{8DF6D249-6CC0-4747-83EA-718EF6D2D7AB}"/>
    <dgm:cxn modelId="{04B211E3-C733-4736-9327-A31FA6899A10}" type="presOf" srcId="{92B8B02D-7CD5-4CA4-A9B3-15C07C00AEAD}" destId="{B5290B6D-1A53-4237-B368-999B3D6EF86B}" srcOrd="0" destOrd="0" presId="urn:microsoft.com/office/officeart/2005/8/layout/bList2"/>
    <dgm:cxn modelId="{6960D0F3-47D2-45B7-9537-EA93D83C39BF}" type="presOf" srcId="{275FF6F1-A9DC-4F91-AC8B-7360510602BE}" destId="{4D27CA26-4E9E-4FF6-95B8-E33C559AF491}" srcOrd="0" destOrd="0" presId="urn:microsoft.com/office/officeart/2005/8/layout/bList2"/>
    <dgm:cxn modelId="{A9D61EE9-F8BE-4BCD-B253-4F52638163D4}" type="presParOf" srcId="{F379A658-ED14-4189-986A-964D77B5FD02}" destId="{DEFF5533-9F7A-411D-8FAA-5698DA6E66CF}" srcOrd="0" destOrd="0" presId="urn:microsoft.com/office/officeart/2005/8/layout/bList2"/>
    <dgm:cxn modelId="{17C9A689-776B-4888-9951-B0EA2C54674F}" type="presParOf" srcId="{DEFF5533-9F7A-411D-8FAA-5698DA6E66CF}" destId="{4D27CA26-4E9E-4FF6-95B8-E33C559AF491}" srcOrd="0" destOrd="0" presId="urn:microsoft.com/office/officeart/2005/8/layout/bList2"/>
    <dgm:cxn modelId="{7F662379-3E6F-4B4F-A24D-506E184F53A8}" type="presParOf" srcId="{DEFF5533-9F7A-411D-8FAA-5698DA6E66CF}" destId="{D6AA74C5-4326-4D4D-ACF1-DA9EFAF3D578}" srcOrd="1" destOrd="0" presId="urn:microsoft.com/office/officeart/2005/8/layout/bList2"/>
    <dgm:cxn modelId="{78C0D484-B534-4DD0-9820-41B7ECB4E923}" type="presParOf" srcId="{DEFF5533-9F7A-411D-8FAA-5698DA6E66CF}" destId="{5A6AB7BA-D4D2-455B-A714-AC2D5DAD3EFD}" srcOrd="2" destOrd="0" presId="urn:microsoft.com/office/officeart/2005/8/layout/bList2"/>
    <dgm:cxn modelId="{5BDCD8EA-A52D-48FA-8A57-99C7476079F3}" type="presParOf" srcId="{DEFF5533-9F7A-411D-8FAA-5698DA6E66CF}" destId="{1240F263-E44A-4366-AEC2-ED2E87F95D76}" srcOrd="3" destOrd="0" presId="urn:microsoft.com/office/officeart/2005/8/layout/bList2"/>
    <dgm:cxn modelId="{DAAA2689-15B0-48E5-907B-DC3B3784BC56}" type="presParOf" srcId="{F379A658-ED14-4189-986A-964D77B5FD02}" destId="{649F0F7A-D994-49FA-8D2A-C59197814B38}" srcOrd="1" destOrd="0" presId="urn:microsoft.com/office/officeart/2005/8/layout/bList2"/>
    <dgm:cxn modelId="{9B077A24-4F7D-4AF1-A07E-3241F905CAD4}" type="presParOf" srcId="{F379A658-ED14-4189-986A-964D77B5FD02}" destId="{043B46D4-E1E5-4543-A5DF-8EC6D47C57F1}" srcOrd="2" destOrd="0" presId="urn:microsoft.com/office/officeart/2005/8/layout/bList2"/>
    <dgm:cxn modelId="{B9FD8C86-7A10-4BFE-8DF5-ACEF4EA3A237}" type="presParOf" srcId="{043B46D4-E1E5-4543-A5DF-8EC6D47C57F1}" destId="{B5290B6D-1A53-4237-B368-999B3D6EF86B}" srcOrd="0" destOrd="0" presId="urn:microsoft.com/office/officeart/2005/8/layout/bList2"/>
    <dgm:cxn modelId="{8E295223-2D7E-4C08-B434-A3587C7EA04D}" type="presParOf" srcId="{043B46D4-E1E5-4543-A5DF-8EC6D47C57F1}" destId="{0481EF6A-9CC9-4225-AA3E-76B55D1D5972}" srcOrd="1" destOrd="0" presId="urn:microsoft.com/office/officeart/2005/8/layout/bList2"/>
    <dgm:cxn modelId="{DCC51A6A-9FC1-47E5-B118-BCE0B5980A52}" type="presParOf" srcId="{043B46D4-E1E5-4543-A5DF-8EC6D47C57F1}" destId="{E60D5DEA-6C3B-458F-BDB7-E3B05D095874}" srcOrd="2" destOrd="0" presId="urn:microsoft.com/office/officeart/2005/8/layout/bList2"/>
    <dgm:cxn modelId="{BD1D06D4-554B-4825-8DFD-57D370C6ADB2}" type="presParOf" srcId="{043B46D4-E1E5-4543-A5DF-8EC6D47C57F1}" destId="{1941F6AB-6B68-46E0-AAE0-CBB3C4BA7C7B}" srcOrd="3" destOrd="0" presId="urn:microsoft.com/office/officeart/2005/8/layout/bList2"/>
    <dgm:cxn modelId="{18F0D6A8-D23D-4E7C-A294-3812EC826A99}" type="presParOf" srcId="{F379A658-ED14-4189-986A-964D77B5FD02}" destId="{4725DD5C-0C1D-4EEB-B703-994EC7951463}" srcOrd="3" destOrd="0" presId="urn:microsoft.com/office/officeart/2005/8/layout/bList2"/>
    <dgm:cxn modelId="{7959CF64-9703-4242-AD17-A495FA8DA9CA}" type="presParOf" srcId="{F379A658-ED14-4189-986A-964D77B5FD02}" destId="{300566B5-3FCE-4C2B-A799-A04D8FC61C2C}" srcOrd="4" destOrd="0" presId="urn:microsoft.com/office/officeart/2005/8/layout/bList2"/>
    <dgm:cxn modelId="{192EF1D9-1C78-4DB1-9E18-A8F3B4AEA666}" type="presParOf" srcId="{300566B5-3FCE-4C2B-A799-A04D8FC61C2C}" destId="{EC86F0E7-69FA-4F7C-BA85-823AEF073D5D}" srcOrd="0" destOrd="0" presId="urn:microsoft.com/office/officeart/2005/8/layout/bList2"/>
    <dgm:cxn modelId="{3A25A695-B152-4D7C-B33F-DC03F0CB9F74}" type="presParOf" srcId="{300566B5-3FCE-4C2B-A799-A04D8FC61C2C}" destId="{D0D066E2-F869-4DAC-8AA0-45DF2823CC2F}" srcOrd="1" destOrd="0" presId="urn:microsoft.com/office/officeart/2005/8/layout/bList2"/>
    <dgm:cxn modelId="{5D4B046B-8CE3-4C2A-A1C7-02DAA73C936E}" type="presParOf" srcId="{300566B5-3FCE-4C2B-A799-A04D8FC61C2C}" destId="{A6ED071E-D41C-47D3-98B8-BFA3A85CB28E}" srcOrd="2" destOrd="0" presId="urn:microsoft.com/office/officeart/2005/8/layout/bList2"/>
    <dgm:cxn modelId="{26839AA5-A098-4528-A549-49A9BA8AEE0F}" type="presParOf" srcId="{300566B5-3FCE-4C2B-A799-A04D8FC61C2C}" destId="{5312F02E-27D1-48E5-84A7-618031460837}"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7CA26-4E9E-4FF6-95B8-E33C559AF491}">
      <dsp:nvSpPr>
        <dsp:cNvPr id="0" name=""/>
        <dsp:cNvSpPr/>
      </dsp:nvSpPr>
      <dsp:spPr>
        <a:xfrm>
          <a:off x="22767" y="521724"/>
          <a:ext cx="2372728" cy="17711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Elastic Pool is a collection of Azure SQL databases grouped together for saving cost.</a:t>
          </a:r>
        </a:p>
      </dsp:txBody>
      <dsp:txXfrm>
        <a:off x="64268" y="563225"/>
        <a:ext cx="2289726" cy="1729690"/>
      </dsp:txXfrm>
    </dsp:sp>
    <dsp:sp modelId="{5A6AB7BA-D4D2-455B-A714-AC2D5DAD3EFD}">
      <dsp:nvSpPr>
        <dsp:cNvPr id="0" name=""/>
        <dsp:cNvSpPr/>
      </dsp:nvSpPr>
      <dsp:spPr>
        <a:xfrm>
          <a:off x="5493" y="2292916"/>
          <a:ext cx="2372728" cy="76161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a:lnSpc>
              <a:spcPct val="90000"/>
            </a:lnSpc>
            <a:spcBef>
              <a:spcPct val="0"/>
            </a:spcBef>
            <a:spcAft>
              <a:spcPct val="35000"/>
            </a:spcAft>
            <a:buNone/>
          </a:pPr>
          <a:r>
            <a:rPr lang="en-US" sz="2700" kern="1200" dirty="0"/>
            <a:t>Elastic Pools</a:t>
          </a:r>
        </a:p>
      </dsp:txBody>
      <dsp:txXfrm>
        <a:off x="5493" y="2292916"/>
        <a:ext cx="1670935" cy="761612"/>
      </dsp:txXfrm>
    </dsp:sp>
    <dsp:sp modelId="{1240F263-E44A-4366-AEC2-ED2E87F95D76}">
      <dsp:nvSpPr>
        <dsp:cNvPr id="0" name=""/>
        <dsp:cNvSpPr/>
      </dsp:nvSpPr>
      <dsp:spPr>
        <a:xfrm>
          <a:off x="1743549" y="2413891"/>
          <a:ext cx="830454" cy="8304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290B6D-1A53-4237-B368-999B3D6EF86B}">
      <dsp:nvSpPr>
        <dsp:cNvPr id="0" name=""/>
        <dsp:cNvSpPr/>
      </dsp:nvSpPr>
      <dsp:spPr>
        <a:xfrm>
          <a:off x="2779744" y="521724"/>
          <a:ext cx="2372728" cy="17711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Elastic Database Jobs helps run one or more T-SQL scripts in parallel across large number of DB’s.</a:t>
          </a:r>
        </a:p>
      </dsp:txBody>
      <dsp:txXfrm>
        <a:off x="2821245" y="563225"/>
        <a:ext cx="2289726" cy="1729690"/>
      </dsp:txXfrm>
    </dsp:sp>
    <dsp:sp modelId="{E60D5DEA-6C3B-458F-BDB7-E3B05D095874}">
      <dsp:nvSpPr>
        <dsp:cNvPr id="0" name=""/>
        <dsp:cNvSpPr/>
      </dsp:nvSpPr>
      <dsp:spPr>
        <a:xfrm>
          <a:off x="2779744" y="2292916"/>
          <a:ext cx="2372728" cy="76161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a:lnSpc>
              <a:spcPct val="90000"/>
            </a:lnSpc>
            <a:spcBef>
              <a:spcPct val="0"/>
            </a:spcBef>
            <a:spcAft>
              <a:spcPct val="35000"/>
            </a:spcAft>
            <a:buNone/>
          </a:pPr>
          <a:r>
            <a:rPr lang="en-US" sz="2700" kern="1200" dirty="0"/>
            <a:t>Elastic Jobs</a:t>
          </a:r>
        </a:p>
      </dsp:txBody>
      <dsp:txXfrm>
        <a:off x="2779744" y="2292916"/>
        <a:ext cx="1670935" cy="761612"/>
      </dsp:txXfrm>
    </dsp:sp>
    <dsp:sp modelId="{1941F6AB-6B68-46E0-AAE0-CBB3C4BA7C7B}">
      <dsp:nvSpPr>
        <dsp:cNvPr id="0" name=""/>
        <dsp:cNvSpPr/>
      </dsp:nvSpPr>
      <dsp:spPr>
        <a:xfrm>
          <a:off x="4517800" y="2413891"/>
          <a:ext cx="830454" cy="83045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86F0E7-69FA-4F7C-BA85-823AEF073D5D}">
      <dsp:nvSpPr>
        <dsp:cNvPr id="0" name=""/>
        <dsp:cNvSpPr/>
      </dsp:nvSpPr>
      <dsp:spPr>
        <a:xfrm>
          <a:off x="5553995" y="521724"/>
          <a:ext cx="2372728" cy="17711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Elastic Queries allows to perform cross-database queries to access remote tables.</a:t>
          </a:r>
        </a:p>
      </dsp:txBody>
      <dsp:txXfrm>
        <a:off x="5595496" y="563225"/>
        <a:ext cx="2289726" cy="1729690"/>
      </dsp:txXfrm>
    </dsp:sp>
    <dsp:sp modelId="{A6ED071E-D41C-47D3-98B8-BFA3A85CB28E}">
      <dsp:nvSpPr>
        <dsp:cNvPr id="0" name=""/>
        <dsp:cNvSpPr/>
      </dsp:nvSpPr>
      <dsp:spPr>
        <a:xfrm>
          <a:off x="5553995" y="2292916"/>
          <a:ext cx="2372728" cy="76161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a:lnSpc>
              <a:spcPct val="90000"/>
            </a:lnSpc>
            <a:spcBef>
              <a:spcPct val="0"/>
            </a:spcBef>
            <a:spcAft>
              <a:spcPct val="35000"/>
            </a:spcAft>
            <a:buNone/>
          </a:pPr>
          <a:r>
            <a:rPr lang="en-US" sz="2700" kern="1200" dirty="0"/>
            <a:t>Elastic Queries</a:t>
          </a:r>
        </a:p>
      </dsp:txBody>
      <dsp:txXfrm>
        <a:off x="5553995" y="2292916"/>
        <a:ext cx="1670935" cy="761612"/>
      </dsp:txXfrm>
    </dsp:sp>
    <dsp:sp modelId="{5312F02E-27D1-48E5-84A7-618031460837}">
      <dsp:nvSpPr>
        <dsp:cNvPr id="0" name=""/>
        <dsp:cNvSpPr/>
      </dsp:nvSpPr>
      <dsp:spPr>
        <a:xfrm>
          <a:off x="7292051" y="2413891"/>
          <a:ext cx="830454" cy="83045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114874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177725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53687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308298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332095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17184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1474674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25529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313630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120530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0224B9-0DB4-4361-A24E-7F01F57D8C01}" type="datetimeFigureOut">
              <a:rPr lang="en-US" smtClean="0"/>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67EDB8-903D-46E8-8F56-ABBE3C051D78}" type="slidenum">
              <a:rPr lang="en-US" smtClean="0"/>
              <a:t>‹#›</a:t>
            </a:fld>
            <a:endParaRPr lang="en-US" dirty="0"/>
          </a:p>
        </p:txBody>
      </p:sp>
    </p:spTree>
    <p:extLst>
      <p:ext uri="{BB962C8B-B14F-4D97-AF65-F5344CB8AC3E}">
        <p14:creationId xmlns:p14="http://schemas.microsoft.com/office/powerpoint/2010/main" val="3499781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0224B9-0DB4-4361-A24E-7F01F57D8C01}" type="datetimeFigureOut">
              <a:rPr lang="en-US" smtClean="0"/>
              <a:t>12/1/2018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7EDB8-903D-46E8-8F56-ABBE3C051D78}" type="slidenum">
              <a:rPr lang="en-US" smtClean="0"/>
              <a:t>‹#›</a:t>
            </a:fld>
            <a:endParaRPr lang="en-US" dirty="0"/>
          </a:p>
        </p:txBody>
      </p:sp>
    </p:spTree>
    <p:extLst>
      <p:ext uri="{BB962C8B-B14F-4D97-AF65-F5344CB8AC3E}">
        <p14:creationId xmlns:p14="http://schemas.microsoft.com/office/powerpoint/2010/main" val="412525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hyperlink" Target="https://azure.microsoft.com/en-in/pricing/details/sql-database/single/" TargetMode="Externa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nvSpPr>
        <p:spPr>
          <a:xfrm>
            <a:off x="5933632" y="3417001"/>
            <a:ext cx="5545154" cy="611987"/>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3800" kern="1200">
                <a:solidFill>
                  <a:srgbClr val="C00000"/>
                </a:solidFill>
                <a:latin typeface="Segoe UI" pitchFamily="34" charset="0"/>
                <a:ea typeface="Segoe UI" pitchFamily="34" charset="0"/>
                <a:cs typeface="Segoe UI" pitchFamily="34" charset="0"/>
              </a:defRPr>
            </a:lvl1pPr>
          </a:lstStyle>
          <a:p>
            <a:r>
              <a:rPr lang="en-IN" dirty="0"/>
              <a:t>Say No To Plastic… Lets Go Elastic</a:t>
            </a:r>
          </a:p>
        </p:txBody>
      </p:sp>
      <p:sp>
        <p:nvSpPr>
          <p:cNvPr id="6" name="Subtitle 5"/>
          <p:cNvSpPr txBox="1">
            <a:spLocks/>
          </p:cNvSpPr>
          <p:nvPr/>
        </p:nvSpPr>
        <p:spPr>
          <a:xfrm>
            <a:off x="6003970" y="3949857"/>
            <a:ext cx="2949713" cy="642942"/>
          </a:xfrm>
          <a:prstGeom prst="rect">
            <a:avLst/>
          </a:prstGeom>
        </p:spPr>
        <p:txBody>
          <a:bodyPr vert="horz" lIns="91440" tIns="45720" rIns="91440" bIns="4572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0"/>
              </a:spcBef>
              <a:spcAft>
                <a:spcPts val="0"/>
              </a:spcAft>
            </a:pPr>
            <a:r>
              <a:rPr lang="en-US" sz="1600" b="1" dirty="0">
                <a:solidFill>
                  <a:schemeClr val="tx1">
                    <a:lumMod val="50000"/>
                    <a:lumOff val="50000"/>
                  </a:schemeClr>
                </a:solidFill>
                <a:latin typeface="Segoe UI" pitchFamily="34" charset="0"/>
                <a:ea typeface="Segoe UI" pitchFamily="34" charset="0"/>
                <a:cs typeface="Segoe UI" pitchFamily="34" charset="0"/>
              </a:rPr>
              <a:t>Krishna Deepak Chamana </a:t>
            </a:r>
            <a:r>
              <a:rPr lang="en-US" sz="1600" dirty="0">
                <a:solidFill>
                  <a:schemeClr val="tx1">
                    <a:lumMod val="50000"/>
                    <a:lumOff val="50000"/>
                  </a:schemeClr>
                </a:solidFill>
                <a:latin typeface="Segoe UI" pitchFamily="34" charset="0"/>
                <a:ea typeface="Segoe UI" pitchFamily="34" charset="0"/>
                <a:cs typeface="Segoe UI" pitchFamily="34" charset="0"/>
              </a:rPr>
              <a:t>Founder of KDSSG</a:t>
            </a:r>
          </a:p>
        </p:txBody>
      </p:sp>
    </p:spTree>
    <p:extLst>
      <p:ext uri="{BB962C8B-B14F-4D97-AF65-F5344CB8AC3E}">
        <p14:creationId xmlns:p14="http://schemas.microsoft.com/office/powerpoint/2010/main" val="2641921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7145354" cy="523220"/>
          </a:xfrm>
          <a:prstGeom prst="rect">
            <a:avLst/>
          </a:prstGeom>
          <a:noFill/>
        </p:spPr>
        <p:txBody>
          <a:bodyPr wrap="none" rtlCol="0">
            <a:spAutoFit/>
          </a:bodyPr>
          <a:lstStyle/>
          <a:p>
            <a:r>
              <a:rPr lang="en-US" sz="2800" b="1" dirty="0"/>
              <a:t>Azure SQL Databases (5 minutes walk through)</a:t>
            </a:r>
          </a:p>
        </p:txBody>
      </p:sp>
      <p:pic>
        <p:nvPicPr>
          <p:cNvPr id="5" name="Picture 4"/>
          <p:cNvPicPr>
            <a:picLocks noChangeAspect="1"/>
          </p:cNvPicPr>
          <p:nvPr/>
        </p:nvPicPr>
        <p:blipFill>
          <a:blip r:embed="rId3"/>
          <a:stretch>
            <a:fillRect/>
          </a:stretch>
        </p:blipFill>
        <p:spPr>
          <a:xfrm>
            <a:off x="1310490" y="1075313"/>
            <a:ext cx="7235421" cy="3426933"/>
          </a:xfrm>
          <a:prstGeom prst="rect">
            <a:avLst/>
          </a:prstGeom>
        </p:spPr>
      </p:pic>
    </p:spTree>
    <p:extLst>
      <p:ext uri="{BB962C8B-B14F-4D97-AF65-F5344CB8AC3E}">
        <p14:creationId xmlns:p14="http://schemas.microsoft.com/office/powerpoint/2010/main" val="294981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42676" y="1984075"/>
            <a:ext cx="6939554" cy="3552555"/>
          </a:xfrm>
          <a:prstGeom prst="rect">
            <a:avLst/>
          </a:prstGeom>
        </p:spPr>
      </p:pic>
      <p:sp>
        <p:nvSpPr>
          <p:cNvPr id="6" name="TextBox 5"/>
          <p:cNvSpPr txBox="1"/>
          <p:nvPr/>
        </p:nvSpPr>
        <p:spPr>
          <a:xfrm>
            <a:off x="1863300" y="1613143"/>
            <a:ext cx="2930995" cy="461665"/>
          </a:xfrm>
          <a:prstGeom prst="rect">
            <a:avLst/>
          </a:prstGeom>
          <a:noFill/>
        </p:spPr>
        <p:txBody>
          <a:bodyPr wrap="none" rtlCol="0">
            <a:spAutoFit/>
          </a:bodyPr>
          <a:lstStyle/>
          <a:p>
            <a:r>
              <a:rPr lang="en-US" sz="2400" b="1" dirty="0">
                <a:solidFill>
                  <a:schemeClr val="tx2"/>
                </a:solidFill>
              </a:rPr>
              <a:t>Azure SQL Databases</a:t>
            </a:r>
          </a:p>
        </p:txBody>
      </p:sp>
    </p:spTree>
    <p:extLst>
      <p:ext uri="{BB962C8B-B14F-4D97-AF65-F5344CB8AC3E}">
        <p14:creationId xmlns:p14="http://schemas.microsoft.com/office/powerpoint/2010/main" val="396772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2806025" cy="523220"/>
          </a:xfrm>
          <a:prstGeom prst="rect">
            <a:avLst/>
          </a:prstGeom>
          <a:noFill/>
        </p:spPr>
        <p:txBody>
          <a:bodyPr wrap="none" rtlCol="0">
            <a:spAutoFit/>
          </a:bodyPr>
          <a:lstStyle/>
          <a:p>
            <a:r>
              <a:rPr lang="en-US" sz="2800" b="1" dirty="0"/>
              <a:t>Azure Elastic Pool</a:t>
            </a:r>
          </a:p>
        </p:txBody>
      </p:sp>
      <p:sp>
        <p:nvSpPr>
          <p:cNvPr id="3" name="Rectangle 2"/>
          <p:cNvSpPr/>
          <p:nvPr/>
        </p:nvSpPr>
        <p:spPr>
          <a:xfrm>
            <a:off x="494589" y="931505"/>
            <a:ext cx="11470247" cy="646331"/>
          </a:xfrm>
          <a:prstGeom prst="rect">
            <a:avLst/>
          </a:prstGeom>
        </p:spPr>
        <p:txBody>
          <a:bodyPr wrap="square">
            <a:spAutoFit/>
          </a:bodyPr>
          <a:lstStyle/>
          <a:p>
            <a:r>
              <a:rPr lang="en-US" dirty="0"/>
              <a:t>SQL Database elastic pools are simple, cost-effective solution for managing and scaling multiple databases that have varying and unpredictable usage demands.</a:t>
            </a:r>
          </a:p>
        </p:txBody>
      </p:sp>
      <p:sp>
        <p:nvSpPr>
          <p:cNvPr id="4" name="Rectangle 3"/>
          <p:cNvSpPr/>
          <p:nvPr/>
        </p:nvSpPr>
        <p:spPr>
          <a:xfrm>
            <a:off x="494584" y="1656125"/>
            <a:ext cx="11470253" cy="338554"/>
          </a:xfrm>
          <a:prstGeom prst="rect">
            <a:avLst/>
          </a:prstGeom>
        </p:spPr>
        <p:txBody>
          <a:bodyPr wrap="square">
            <a:spAutoFit/>
          </a:bodyPr>
          <a:lstStyle/>
          <a:p>
            <a:r>
              <a:rPr lang="en-US" sz="1600" dirty="0">
                <a:solidFill>
                  <a:srgbClr val="FF0000"/>
                </a:solidFill>
                <a:latin typeface="Segoe UI" panose="020B0502040204020203" pitchFamily="34" charset="0"/>
              </a:rPr>
              <a:t>The databases in an elastic pool are on a single Azure SQL Database server and share a set number of resources at a set price.</a:t>
            </a:r>
            <a:endParaRPr lang="en-US" sz="1600" dirty="0">
              <a:solidFill>
                <a:srgbClr val="FF0000"/>
              </a:solidFill>
            </a:endParaRPr>
          </a:p>
        </p:txBody>
      </p:sp>
      <p:sp>
        <p:nvSpPr>
          <p:cNvPr id="6" name="Rectangle 5"/>
          <p:cNvSpPr/>
          <p:nvPr/>
        </p:nvSpPr>
        <p:spPr>
          <a:xfrm>
            <a:off x="494584" y="2072968"/>
            <a:ext cx="11470252" cy="2031325"/>
          </a:xfrm>
          <a:prstGeom prst="rect">
            <a:avLst/>
          </a:prstGeom>
        </p:spPr>
        <p:txBody>
          <a:bodyPr wrap="square">
            <a:spAutoFit/>
          </a:bodyPr>
          <a:lstStyle/>
          <a:p>
            <a:r>
              <a:rPr lang="en-US" dirty="0"/>
              <a:t>A common application pattern is to provision a single database for each customer. But different customers have different </a:t>
            </a:r>
          </a:p>
          <a:p>
            <a:r>
              <a:rPr lang="en-US" dirty="0"/>
              <a:t>varying and unpredictable usage patterns, and it is difficult to predict resource requirements of each individual DB user.</a:t>
            </a:r>
          </a:p>
          <a:p>
            <a:endParaRPr lang="en-US" dirty="0"/>
          </a:p>
          <a:p>
            <a:r>
              <a:rPr lang="en-US" b="1" u="sng" dirty="0"/>
              <a:t>Two Challenges are</a:t>
            </a:r>
            <a:r>
              <a:rPr lang="en-US" dirty="0"/>
              <a:t> </a:t>
            </a:r>
          </a:p>
          <a:p>
            <a:pPr marL="400050" indent="-400050">
              <a:buAutoNum type="romanLcParenR"/>
            </a:pPr>
            <a:r>
              <a:rPr lang="en-US" dirty="0"/>
              <a:t>Over provision resources based on peak usage and pay more</a:t>
            </a:r>
          </a:p>
          <a:p>
            <a:pPr marL="400050" indent="-400050">
              <a:buAutoNum type="romanLcParenR"/>
            </a:pPr>
            <a:r>
              <a:rPr lang="en-US" dirty="0"/>
              <a:t>Under provision to save cost, but it may lead to performance issues for the database during high loads </a:t>
            </a:r>
          </a:p>
          <a:p>
            <a:endParaRPr lang="en-US" dirty="0"/>
          </a:p>
        </p:txBody>
      </p:sp>
      <p:sp>
        <p:nvSpPr>
          <p:cNvPr id="7" name="Rectangle 6"/>
          <p:cNvSpPr/>
          <p:nvPr/>
        </p:nvSpPr>
        <p:spPr>
          <a:xfrm>
            <a:off x="494584" y="3988025"/>
            <a:ext cx="11378240" cy="369332"/>
          </a:xfrm>
          <a:prstGeom prst="rect">
            <a:avLst/>
          </a:prstGeom>
        </p:spPr>
        <p:txBody>
          <a:bodyPr wrap="square">
            <a:spAutoFit/>
          </a:bodyPr>
          <a:lstStyle/>
          <a:p>
            <a:r>
              <a:rPr lang="en-US" dirty="0">
                <a:solidFill>
                  <a:srgbClr val="FF0000"/>
                </a:solidFill>
              </a:rPr>
              <a:t>Elastic pools solve this problem by ensuring that databases get the performance resources they need when they need it.</a:t>
            </a:r>
          </a:p>
        </p:txBody>
      </p:sp>
      <p:pic>
        <p:nvPicPr>
          <p:cNvPr id="5" name="Picture 4"/>
          <p:cNvPicPr>
            <a:picLocks noChangeAspect="1"/>
          </p:cNvPicPr>
          <p:nvPr/>
        </p:nvPicPr>
        <p:blipFill>
          <a:blip r:embed="rId3"/>
          <a:stretch>
            <a:fillRect/>
          </a:stretch>
        </p:blipFill>
        <p:spPr>
          <a:xfrm>
            <a:off x="9799607" y="65632"/>
            <a:ext cx="2001777" cy="787584"/>
          </a:xfrm>
          <a:prstGeom prst="rect">
            <a:avLst/>
          </a:prstGeom>
        </p:spPr>
      </p:pic>
    </p:spTree>
    <p:extLst>
      <p:ext uri="{BB962C8B-B14F-4D97-AF65-F5344CB8AC3E}">
        <p14:creationId xmlns:p14="http://schemas.microsoft.com/office/powerpoint/2010/main" val="22303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8315738" cy="523220"/>
          </a:xfrm>
          <a:prstGeom prst="rect">
            <a:avLst/>
          </a:prstGeom>
          <a:noFill/>
        </p:spPr>
        <p:txBody>
          <a:bodyPr wrap="none" rtlCol="0">
            <a:spAutoFit/>
          </a:bodyPr>
          <a:lstStyle/>
          <a:p>
            <a:r>
              <a:rPr lang="en-US" sz="2800" b="1" dirty="0"/>
              <a:t>Azure Elastic Pool… Discussion on DTU before eDTU?</a:t>
            </a:r>
          </a:p>
        </p:txBody>
      </p:sp>
      <p:sp>
        <p:nvSpPr>
          <p:cNvPr id="3" name="Rectangle 2"/>
          <p:cNvSpPr/>
          <p:nvPr/>
        </p:nvSpPr>
        <p:spPr>
          <a:xfrm>
            <a:off x="494589" y="931505"/>
            <a:ext cx="11470247" cy="369332"/>
          </a:xfrm>
          <a:prstGeom prst="rect">
            <a:avLst/>
          </a:prstGeom>
        </p:spPr>
        <p:txBody>
          <a:bodyPr wrap="square">
            <a:spAutoFit/>
          </a:bodyPr>
          <a:lstStyle/>
          <a:p>
            <a:r>
              <a:rPr lang="en-US" dirty="0"/>
              <a:t>Before discussing eDTU, a quick understanding on DTU. </a:t>
            </a:r>
          </a:p>
        </p:txBody>
      </p:sp>
      <p:sp>
        <p:nvSpPr>
          <p:cNvPr id="7" name="Rectangle 6"/>
          <p:cNvSpPr/>
          <p:nvPr/>
        </p:nvSpPr>
        <p:spPr>
          <a:xfrm>
            <a:off x="494589" y="1415823"/>
            <a:ext cx="3965268" cy="369332"/>
          </a:xfrm>
          <a:prstGeom prst="rect">
            <a:avLst/>
          </a:prstGeom>
        </p:spPr>
        <p:txBody>
          <a:bodyPr wrap="square">
            <a:spAutoFit/>
          </a:bodyPr>
          <a:lstStyle/>
          <a:p>
            <a:r>
              <a:rPr lang="en-US" dirty="0">
                <a:solidFill>
                  <a:srgbClr val="FF0000"/>
                </a:solidFill>
              </a:rPr>
              <a:t>What is a DTU?</a:t>
            </a:r>
          </a:p>
        </p:txBody>
      </p:sp>
      <p:pic>
        <p:nvPicPr>
          <p:cNvPr id="8" name="Picture 7"/>
          <p:cNvPicPr>
            <a:picLocks noChangeAspect="1"/>
          </p:cNvPicPr>
          <p:nvPr/>
        </p:nvPicPr>
        <p:blipFill>
          <a:blip r:embed="rId3"/>
          <a:stretch>
            <a:fillRect/>
          </a:stretch>
        </p:blipFill>
        <p:spPr>
          <a:xfrm>
            <a:off x="615808" y="1753213"/>
            <a:ext cx="6350436" cy="2836040"/>
          </a:xfrm>
          <a:prstGeom prst="rect">
            <a:avLst/>
          </a:prstGeom>
          <a:ln>
            <a:solidFill>
              <a:schemeClr val="accent1"/>
            </a:solidFill>
          </a:ln>
        </p:spPr>
      </p:pic>
      <p:sp>
        <p:nvSpPr>
          <p:cNvPr id="5" name="Rectangle 4"/>
          <p:cNvSpPr/>
          <p:nvPr/>
        </p:nvSpPr>
        <p:spPr>
          <a:xfrm>
            <a:off x="7430665" y="1753213"/>
            <a:ext cx="4534171" cy="2308324"/>
          </a:xfrm>
          <a:prstGeom prst="rect">
            <a:avLst/>
          </a:prstGeom>
        </p:spPr>
        <p:txBody>
          <a:bodyPr wrap="square">
            <a:spAutoFit/>
          </a:bodyPr>
          <a:lstStyle/>
          <a:p>
            <a:r>
              <a:rPr lang="en-US" dirty="0"/>
              <a:t>Database Transaction Unit (DTU) describes the capacity of a performance level of Basic, Standard, and Premium databases.</a:t>
            </a:r>
          </a:p>
          <a:p>
            <a:endParaRPr lang="en-US" dirty="0"/>
          </a:p>
          <a:p>
            <a:r>
              <a:rPr lang="en-US" dirty="0"/>
              <a:t>DTUs are based on a blended measure of CPU, Memory, Reads and Writes. As DTUs increase, the power offered by the performance level increases.</a:t>
            </a:r>
          </a:p>
        </p:txBody>
      </p:sp>
      <p:sp>
        <p:nvSpPr>
          <p:cNvPr id="9" name="Rectangle 8"/>
          <p:cNvSpPr/>
          <p:nvPr/>
        </p:nvSpPr>
        <p:spPr>
          <a:xfrm>
            <a:off x="615807" y="4778882"/>
            <a:ext cx="7380879" cy="1477328"/>
          </a:xfrm>
          <a:prstGeom prst="rect">
            <a:avLst/>
          </a:prstGeom>
        </p:spPr>
        <p:txBody>
          <a:bodyPr wrap="square">
            <a:spAutoFit/>
          </a:bodyPr>
          <a:lstStyle/>
          <a:p>
            <a:r>
              <a:rPr lang="en-US" dirty="0"/>
              <a:t>A performance level with 5 DTUs has five times more power than with 1 DTU. </a:t>
            </a:r>
          </a:p>
          <a:p>
            <a:endParaRPr lang="en-US" dirty="0"/>
          </a:p>
          <a:p>
            <a:r>
              <a:rPr lang="en-US" b="1" dirty="0"/>
              <a:t>DTU Quota applies to the server and not to individual database. </a:t>
            </a:r>
          </a:p>
          <a:p>
            <a:r>
              <a:rPr lang="en-US" dirty="0">
                <a:solidFill>
                  <a:srgbClr val="FF0000"/>
                </a:solidFill>
              </a:rPr>
              <a:t>Each server has maximum of 1600 DTU’s. </a:t>
            </a:r>
          </a:p>
          <a:p>
            <a:endParaRPr lang="en-US" dirty="0"/>
          </a:p>
        </p:txBody>
      </p:sp>
      <p:pic>
        <p:nvPicPr>
          <p:cNvPr id="10" name="Picture 9"/>
          <p:cNvPicPr>
            <a:picLocks noChangeAspect="1"/>
          </p:cNvPicPr>
          <p:nvPr/>
        </p:nvPicPr>
        <p:blipFill>
          <a:blip r:embed="rId4"/>
          <a:stretch>
            <a:fillRect/>
          </a:stretch>
        </p:blipFill>
        <p:spPr>
          <a:xfrm>
            <a:off x="9799607" y="82884"/>
            <a:ext cx="2001777" cy="787584"/>
          </a:xfrm>
          <a:prstGeom prst="rect">
            <a:avLst/>
          </a:prstGeom>
        </p:spPr>
      </p:pic>
    </p:spTree>
    <p:extLst>
      <p:ext uri="{BB962C8B-B14F-4D97-AF65-F5344CB8AC3E}">
        <p14:creationId xmlns:p14="http://schemas.microsoft.com/office/powerpoint/2010/main" val="358021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3942298" cy="523220"/>
          </a:xfrm>
          <a:prstGeom prst="rect">
            <a:avLst/>
          </a:prstGeom>
          <a:noFill/>
        </p:spPr>
        <p:txBody>
          <a:bodyPr wrap="none" rtlCol="0">
            <a:spAutoFit/>
          </a:bodyPr>
          <a:lstStyle/>
          <a:p>
            <a:r>
              <a:rPr lang="en-US" sz="2800" b="1" dirty="0"/>
              <a:t>Azure Elastic Pool… DTU?</a:t>
            </a:r>
          </a:p>
        </p:txBody>
      </p:sp>
      <p:sp>
        <p:nvSpPr>
          <p:cNvPr id="7" name="Rectangle 6"/>
          <p:cNvSpPr/>
          <p:nvPr/>
        </p:nvSpPr>
        <p:spPr>
          <a:xfrm>
            <a:off x="494589" y="760220"/>
            <a:ext cx="3965268" cy="369332"/>
          </a:xfrm>
          <a:prstGeom prst="rect">
            <a:avLst/>
          </a:prstGeom>
        </p:spPr>
        <p:txBody>
          <a:bodyPr wrap="square">
            <a:spAutoFit/>
          </a:bodyPr>
          <a:lstStyle/>
          <a:p>
            <a:r>
              <a:rPr lang="en-US" u="sng" dirty="0">
                <a:solidFill>
                  <a:srgbClr val="FF0000"/>
                </a:solidFill>
              </a:rPr>
              <a:t>DTU across Service Tiers: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81" y="1097610"/>
            <a:ext cx="4869726" cy="2836040"/>
          </a:xfrm>
          <a:prstGeom prst="rect">
            <a:avLst/>
          </a:prstGeom>
          <a:ln>
            <a:solidFill>
              <a:schemeClr val="accent1"/>
            </a:solidFill>
          </a:ln>
        </p:spPr>
      </p:pic>
      <p:sp>
        <p:nvSpPr>
          <p:cNvPr id="5" name="Rectangle 4"/>
          <p:cNvSpPr/>
          <p:nvPr/>
        </p:nvSpPr>
        <p:spPr>
          <a:xfrm>
            <a:off x="7430665" y="1097610"/>
            <a:ext cx="4534171" cy="2308324"/>
          </a:xfrm>
          <a:prstGeom prst="rect">
            <a:avLst/>
          </a:prstGeom>
        </p:spPr>
        <p:txBody>
          <a:bodyPr wrap="square">
            <a:spAutoFit/>
          </a:bodyPr>
          <a:lstStyle/>
          <a:p>
            <a:r>
              <a:rPr lang="en-US" dirty="0"/>
              <a:t>Database Transaction Unit (DTU) describes the capacity of a performance level of Basic, Standard, and Premium databases.</a:t>
            </a:r>
          </a:p>
          <a:p>
            <a:endParaRPr lang="en-US" dirty="0"/>
          </a:p>
          <a:p>
            <a:r>
              <a:rPr lang="en-US" dirty="0"/>
              <a:t>DTUs are based on a blended measure of CPU, Memory, Reads and Writes. As DTUs increase, the power offered by the performance level increases.</a:t>
            </a:r>
          </a:p>
        </p:txBody>
      </p:sp>
      <p:sp>
        <p:nvSpPr>
          <p:cNvPr id="9" name="Rectangle 8"/>
          <p:cNvSpPr/>
          <p:nvPr/>
        </p:nvSpPr>
        <p:spPr>
          <a:xfrm>
            <a:off x="615807" y="4123279"/>
            <a:ext cx="8666216" cy="1477328"/>
          </a:xfrm>
          <a:prstGeom prst="rect">
            <a:avLst/>
          </a:prstGeom>
        </p:spPr>
        <p:txBody>
          <a:bodyPr wrap="square">
            <a:spAutoFit/>
          </a:bodyPr>
          <a:lstStyle/>
          <a:p>
            <a:r>
              <a:rPr lang="en-US" dirty="0"/>
              <a:t>A performance level with 5 DTUs has five times more power than 1 DTU. </a:t>
            </a:r>
          </a:p>
          <a:p>
            <a:endParaRPr lang="en-US" dirty="0"/>
          </a:p>
          <a:p>
            <a:r>
              <a:rPr lang="en-US" b="1" dirty="0"/>
              <a:t>DTU Quota applies to the server and not to individual database. </a:t>
            </a:r>
          </a:p>
          <a:p>
            <a:r>
              <a:rPr lang="en-US" dirty="0">
                <a:solidFill>
                  <a:srgbClr val="FF0000"/>
                </a:solidFill>
              </a:rPr>
              <a:t>Each server has maximum of 54,000 DTU’s. </a:t>
            </a:r>
          </a:p>
          <a:p>
            <a:endParaRPr lang="en-US" dirty="0"/>
          </a:p>
        </p:txBody>
      </p:sp>
      <p:pic>
        <p:nvPicPr>
          <p:cNvPr id="3" name="Picture 2"/>
          <p:cNvPicPr>
            <a:picLocks noChangeAspect="1"/>
          </p:cNvPicPr>
          <p:nvPr/>
        </p:nvPicPr>
        <p:blipFill>
          <a:blip r:embed="rId4"/>
          <a:stretch>
            <a:fillRect/>
          </a:stretch>
        </p:blipFill>
        <p:spPr>
          <a:xfrm>
            <a:off x="7496071" y="3857262"/>
            <a:ext cx="4570973" cy="2198486"/>
          </a:xfrm>
          <a:prstGeom prst="rect">
            <a:avLst/>
          </a:prstGeom>
        </p:spPr>
      </p:pic>
      <p:cxnSp>
        <p:nvCxnSpPr>
          <p:cNvPr id="6" name="Straight Arrow Connector 5"/>
          <p:cNvCxnSpPr/>
          <p:nvPr/>
        </p:nvCxnSpPr>
        <p:spPr>
          <a:xfrm flipV="1">
            <a:off x="4753152" y="4865304"/>
            <a:ext cx="2708694" cy="286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38358" y="5400136"/>
            <a:ext cx="7011471" cy="646331"/>
          </a:xfrm>
          <a:prstGeom prst="rect">
            <a:avLst/>
          </a:prstGeom>
          <a:noFill/>
        </p:spPr>
        <p:txBody>
          <a:bodyPr wrap="none" rtlCol="0">
            <a:spAutoFit/>
          </a:bodyPr>
          <a:lstStyle/>
          <a:p>
            <a:r>
              <a:rPr lang="en-US" dirty="0"/>
              <a:t>For Updated Service Tier Information: </a:t>
            </a:r>
          </a:p>
          <a:p>
            <a:r>
              <a:rPr lang="en-US" b="1" dirty="0">
                <a:hlinkClick r:id="rId5"/>
              </a:rPr>
              <a:t>https://azure.microsoft.com/en-in/pricing/details/sql-database/single/</a:t>
            </a:r>
            <a:endParaRPr lang="en-US" b="1" dirty="0"/>
          </a:p>
        </p:txBody>
      </p:sp>
      <p:pic>
        <p:nvPicPr>
          <p:cNvPr id="11" name="Picture 10"/>
          <p:cNvPicPr>
            <a:picLocks noChangeAspect="1"/>
          </p:cNvPicPr>
          <p:nvPr/>
        </p:nvPicPr>
        <p:blipFill>
          <a:blip r:embed="rId6"/>
          <a:stretch>
            <a:fillRect/>
          </a:stretch>
        </p:blipFill>
        <p:spPr>
          <a:xfrm>
            <a:off x="9799607" y="65632"/>
            <a:ext cx="2001777" cy="787584"/>
          </a:xfrm>
          <a:prstGeom prst="rect">
            <a:avLst/>
          </a:prstGeom>
        </p:spPr>
      </p:pic>
    </p:spTree>
    <p:extLst>
      <p:ext uri="{BB962C8B-B14F-4D97-AF65-F5344CB8AC3E}">
        <p14:creationId xmlns:p14="http://schemas.microsoft.com/office/powerpoint/2010/main" val="188692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3942298" cy="523220"/>
          </a:xfrm>
          <a:prstGeom prst="rect">
            <a:avLst/>
          </a:prstGeom>
          <a:noFill/>
        </p:spPr>
        <p:txBody>
          <a:bodyPr wrap="none" rtlCol="0">
            <a:spAutoFit/>
          </a:bodyPr>
          <a:lstStyle/>
          <a:p>
            <a:r>
              <a:rPr lang="en-US" sz="2800" b="1" dirty="0"/>
              <a:t>Azure Elastic Pool… DTU?</a:t>
            </a:r>
          </a:p>
        </p:txBody>
      </p:sp>
      <p:pic>
        <p:nvPicPr>
          <p:cNvPr id="4" name="Picture 3"/>
          <p:cNvPicPr>
            <a:picLocks noChangeAspect="1"/>
          </p:cNvPicPr>
          <p:nvPr/>
        </p:nvPicPr>
        <p:blipFill>
          <a:blip r:embed="rId3"/>
          <a:stretch>
            <a:fillRect/>
          </a:stretch>
        </p:blipFill>
        <p:spPr>
          <a:xfrm>
            <a:off x="534849" y="860186"/>
            <a:ext cx="7625740" cy="3910202"/>
          </a:xfrm>
          <a:prstGeom prst="rect">
            <a:avLst/>
          </a:prstGeom>
        </p:spPr>
      </p:pic>
      <p:pic>
        <p:nvPicPr>
          <p:cNvPr id="5" name="Picture 4"/>
          <p:cNvPicPr>
            <a:picLocks noChangeAspect="1"/>
          </p:cNvPicPr>
          <p:nvPr/>
        </p:nvPicPr>
        <p:blipFill>
          <a:blip r:embed="rId4"/>
          <a:stretch>
            <a:fillRect/>
          </a:stretch>
        </p:blipFill>
        <p:spPr>
          <a:xfrm>
            <a:off x="9799607" y="65632"/>
            <a:ext cx="2001777" cy="787584"/>
          </a:xfrm>
          <a:prstGeom prst="rect">
            <a:avLst/>
          </a:prstGeom>
        </p:spPr>
      </p:pic>
    </p:spTree>
    <p:extLst>
      <p:ext uri="{BB962C8B-B14F-4D97-AF65-F5344CB8AC3E}">
        <p14:creationId xmlns:p14="http://schemas.microsoft.com/office/powerpoint/2010/main" val="1260899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6107249" cy="523220"/>
          </a:xfrm>
          <a:prstGeom prst="rect">
            <a:avLst/>
          </a:prstGeom>
          <a:noFill/>
        </p:spPr>
        <p:txBody>
          <a:bodyPr wrap="none" rtlCol="0">
            <a:spAutoFit/>
          </a:bodyPr>
          <a:lstStyle/>
          <a:p>
            <a:r>
              <a:rPr lang="en-US" sz="2800" b="1" dirty="0"/>
              <a:t>Azure Elastic Pool… Now its </a:t>
            </a:r>
            <a:r>
              <a:rPr lang="en-US" sz="2800" b="1" dirty="0">
                <a:solidFill>
                  <a:srgbClr val="FF0000"/>
                </a:solidFill>
              </a:rPr>
              <a:t>eDTU</a:t>
            </a:r>
            <a:r>
              <a:rPr lang="en-US" sz="2800" b="1" dirty="0"/>
              <a:t> time?</a:t>
            </a:r>
          </a:p>
        </p:txBody>
      </p:sp>
      <p:pic>
        <p:nvPicPr>
          <p:cNvPr id="2050" name="Picture 2" descr="a single database suitable for a p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23" y="870532"/>
            <a:ext cx="4821026" cy="28146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ur databases with a utilization pattern suitable for a p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1457" y="870532"/>
            <a:ext cx="4821026" cy="28146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wenty databases with a utilization pattern suitable for a poo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4625" y="3794889"/>
            <a:ext cx="4821025" cy="2814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5373" y="3848324"/>
            <a:ext cx="3222769" cy="2031325"/>
          </a:xfrm>
          <a:prstGeom prst="rect">
            <a:avLst/>
          </a:prstGeom>
        </p:spPr>
        <p:txBody>
          <a:bodyPr wrap="square">
            <a:spAutoFit/>
          </a:bodyPr>
          <a:lstStyle/>
          <a:p>
            <a:r>
              <a:rPr lang="en-US" dirty="0">
                <a:solidFill>
                  <a:srgbClr val="000000"/>
                </a:solidFill>
                <a:latin typeface="Segoe UI" panose="020B0502040204020203" pitchFamily="34" charset="0"/>
              </a:rPr>
              <a:t>The aggregate DTU utilization across all 20 databases is illustrated by the black line and it never exceeds </a:t>
            </a:r>
            <a:r>
              <a:rPr lang="en-US" b="1" dirty="0">
                <a:solidFill>
                  <a:srgbClr val="000000"/>
                </a:solidFill>
                <a:latin typeface="Segoe UI" panose="020B0502040204020203" pitchFamily="34" charset="0"/>
              </a:rPr>
              <a:t>100DTU</a:t>
            </a:r>
            <a:r>
              <a:rPr lang="en-US" dirty="0">
                <a:solidFill>
                  <a:srgbClr val="000000"/>
                </a:solidFill>
                <a:latin typeface="Segoe UI" panose="020B0502040204020203" pitchFamily="34" charset="0"/>
              </a:rPr>
              <a:t>.</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That means </a:t>
            </a:r>
            <a:r>
              <a:rPr lang="en-US" b="1" dirty="0">
                <a:solidFill>
                  <a:srgbClr val="000000"/>
                </a:solidFill>
                <a:latin typeface="Segoe UI" panose="020B0502040204020203" pitchFamily="34" charset="0"/>
              </a:rPr>
              <a:t>20 databases can share 100 </a:t>
            </a:r>
            <a:r>
              <a:rPr lang="en-US" b="1" dirty="0" err="1">
                <a:solidFill>
                  <a:srgbClr val="000000"/>
                </a:solidFill>
                <a:latin typeface="Segoe UI" panose="020B0502040204020203" pitchFamily="34" charset="0"/>
              </a:rPr>
              <a:t>eDTU’s</a:t>
            </a:r>
            <a:r>
              <a:rPr lang="en-US" b="1" dirty="0">
                <a:solidFill>
                  <a:srgbClr val="000000"/>
                </a:solidFill>
                <a:latin typeface="Segoe UI" panose="020B0502040204020203" pitchFamily="34" charset="0"/>
              </a:rPr>
              <a:t>.</a:t>
            </a:r>
            <a:endParaRPr lang="en-US" b="1" dirty="0"/>
          </a:p>
        </p:txBody>
      </p:sp>
      <p:sp>
        <p:nvSpPr>
          <p:cNvPr id="6" name="Rectangle 5"/>
          <p:cNvSpPr/>
          <p:nvPr/>
        </p:nvSpPr>
        <p:spPr>
          <a:xfrm>
            <a:off x="8788822" y="4152315"/>
            <a:ext cx="3088218" cy="1477328"/>
          </a:xfrm>
          <a:prstGeom prst="rect">
            <a:avLst/>
          </a:prstGeom>
        </p:spPr>
        <p:txBody>
          <a:bodyPr wrap="square">
            <a:spAutoFit/>
          </a:bodyPr>
          <a:lstStyle/>
          <a:p>
            <a:r>
              <a:rPr lang="en-US" dirty="0">
                <a:solidFill>
                  <a:srgbClr val="000000"/>
                </a:solidFill>
                <a:latin typeface="Segoe UI" panose="020B0502040204020203" pitchFamily="34" charset="0"/>
              </a:rPr>
              <a:t>This results in a </a:t>
            </a:r>
            <a:r>
              <a:rPr lang="en-US" b="1" u="sng" dirty="0">
                <a:solidFill>
                  <a:srgbClr val="000000"/>
                </a:solidFill>
                <a:latin typeface="Segoe UI" panose="020B0502040204020203" pitchFamily="34" charset="0"/>
              </a:rPr>
              <a:t>20x reduction in DTUs</a:t>
            </a:r>
            <a:r>
              <a:rPr lang="en-US" dirty="0">
                <a:solidFill>
                  <a:srgbClr val="000000"/>
                </a:solidFill>
                <a:latin typeface="Segoe UI" panose="020B0502040204020203" pitchFamily="34" charset="0"/>
              </a:rPr>
              <a:t> and  </a:t>
            </a:r>
            <a:r>
              <a:rPr lang="en-US" b="1" u="sng" dirty="0">
                <a:solidFill>
                  <a:srgbClr val="000000"/>
                </a:solidFill>
                <a:latin typeface="Segoe UI" panose="020B0502040204020203" pitchFamily="34" charset="0"/>
              </a:rPr>
              <a:t>13x price reduction</a:t>
            </a:r>
            <a:r>
              <a:rPr lang="en-US" dirty="0">
                <a:solidFill>
                  <a:srgbClr val="000000"/>
                </a:solidFill>
                <a:latin typeface="Segoe UI" panose="020B0502040204020203" pitchFamily="34" charset="0"/>
              </a:rPr>
              <a:t> compared to placing each of the databases in </a:t>
            </a:r>
            <a:r>
              <a:rPr lang="en-US" b="1" u="sng" dirty="0">
                <a:solidFill>
                  <a:srgbClr val="000000"/>
                </a:solidFill>
                <a:latin typeface="Segoe UI" panose="020B0502040204020203" pitchFamily="34" charset="0"/>
              </a:rPr>
              <a:t>S3</a:t>
            </a:r>
            <a:endParaRPr lang="en-US" b="1" u="sng" dirty="0"/>
          </a:p>
        </p:txBody>
      </p:sp>
      <p:pic>
        <p:nvPicPr>
          <p:cNvPr id="8" name="Picture 7"/>
          <p:cNvPicPr>
            <a:picLocks noChangeAspect="1"/>
          </p:cNvPicPr>
          <p:nvPr/>
        </p:nvPicPr>
        <p:blipFill>
          <a:blip r:embed="rId6"/>
          <a:stretch>
            <a:fillRect/>
          </a:stretch>
        </p:blipFill>
        <p:spPr>
          <a:xfrm>
            <a:off x="9799607" y="65632"/>
            <a:ext cx="2001777" cy="787584"/>
          </a:xfrm>
          <a:prstGeom prst="rect">
            <a:avLst/>
          </a:prstGeom>
        </p:spPr>
      </p:pic>
    </p:spTree>
    <p:extLst>
      <p:ext uri="{BB962C8B-B14F-4D97-AF65-F5344CB8AC3E}">
        <p14:creationId xmlns:p14="http://schemas.microsoft.com/office/powerpoint/2010/main" val="107353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6552050" cy="523220"/>
          </a:xfrm>
          <a:prstGeom prst="rect">
            <a:avLst/>
          </a:prstGeom>
          <a:noFill/>
        </p:spPr>
        <p:txBody>
          <a:bodyPr wrap="none" rtlCol="0">
            <a:spAutoFit/>
          </a:bodyPr>
          <a:lstStyle/>
          <a:p>
            <a:r>
              <a:rPr lang="en-US" sz="2800" b="1" dirty="0"/>
              <a:t>Azure Elastic Pool… </a:t>
            </a:r>
            <a:r>
              <a:rPr lang="en-US" sz="2800" b="1" dirty="0">
                <a:solidFill>
                  <a:srgbClr val="FF0000"/>
                </a:solidFill>
              </a:rPr>
              <a:t>P</a:t>
            </a:r>
            <a:r>
              <a:rPr lang="en-US" sz="2800" b="1" dirty="0"/>
              <a:t>ricing Facts of eDTU…</a:t>
            </a:r>
          </a:p>
        </p:txBody>
      </p:sp>
      <p:sp>
        <p:nvSpPr>
          <p:cNvPr id="3" name="Rectangle 2"/>
          <p:cNvSpPr/>
          <p:nvPr/>
        </p:nvSpPr>
        <p:spPr>
          <a:xfrm>
            <a:off x="483090" y="1005840"/>
            <a:ext cx="9519920" cy="1200329"/>
          </a:xfrm>
          <a:prstGeom prst="rect">
            <a:avLst/>
          </a:prstGeom>
        </p:spPr>
        <p:txBody>
          <a:bodyPr wrap="square">
            <a:spAutoFit/>
          </a:bodyPr>
          <a:lstStyle/>
          <a:p>
            <a:r>
              <a:rPr lang="en-US" dirty="0">
                <a:solidFill>
                  <a:srgbClr val="000000"/>
                </a:solidFill>
                <a:latin typeface="Segoe UI" panose="020B0502040204020203" pitchFamily="34" charset="0"/>
              </a:rPr>
              <a:t>This example of 20 databases pooling is ideal for following reasons:</a:t>
            </a:r>
          </a:p>
          <a:p>
            <a:pPr marL="285750" indent="-285750">
              <a:buFont typeface="Arial" panose="020B0604020202020204" pitchFamily="34" charset="0"/>
              <a:buChar char="•"/>
            </a:pPr>
            <a:r>
              <a:rPr lang="en-US" dirty="0">
                <a:solidFill>
                  <a:srgbClr val="000000"/>
                </a:solidFill>
                <a:latin typeface="Segoe UI" panose="020B0502040204020203" pitchFamily="34" charset="0"/>
              </a:rPr>
              <a:t>There are large differences between peak utilization and average utilization per database.</a:t>
            </a:r>
          </a:p>
          <a:p>
            <a:pPr marL="285750" indent="-285750">
              <a:buFont typeface="Arial" panose="020B0604020202020204" pitchFamily="34" charset="0"/>
              <a:buChar char="•"/>
            </a:pPr>
            <a:r>
              <a:rPr lang="en-US" dirty="0">
                <a:solidFill>
                  <a:srgbClr val="000000"/>
                </a:solidFill>
                <a:latin typeface="Segoe UI" panose="020B0502040204020203" pitchFamily="34" charset="0"/>
              </a:rPr>
              <a:t>The peak utilization for each database occurs at different points in time.</a:t>
            </a:r>
          </a:p>
          <a:p>
            <a:pPr marL="285750" indent="-285750">
              <a:buFont typeface="Arial" panose="020B0604020202020204" pitchFamily="34" charset="0"/>
              <a:buChar char="•"/>
            </a:pPr>
            <a:r>
              <a:rPr lang="en-US" dirty="0">
                <a:solidFill>
                  <a:srgbClr val="000000"/>
                </a:solidFill>
                <a:latin typeface="Segoe UI" panose="020B0502040204020203" pitchFamily="34" charset="0"/>
              </a:rPr>
              <a:t>eDTUs are shared between many databases.</a:t>
            </a:r>
            <a:endParaRPr lang="en-US" b="0" i="0" dirty="0">
              <a:solidFill>
                <a:srgbClr val="000000"/>
              </a:solidFill>
              <a:effectLst/>
              <a:latin typeface="Segoe UI" panose="020B0502040204020203" pitchFamily="34" charset="0"/>
            </a:endParaRPr>
          </a:p>
        </p:txBody>
      </p:sp>
      <p:sp>
        <p:nvSpPr>
          <p:cNvPr id="4" name="Rectangle 3"/>
          <p:cNvSpPr/>
          <p:nvPr/>
        </p:nvSpPr>
        <p:spPr>
          <a:xfrm>
            <a:off x="483089" y="2381796"/>
            <a:ext cx="10636359" cy="1200329"/>
          </a:xfrm>
          <a:prstGeom prst="rect">
            <a:avLst/>
          </a:prstGeom>
        </p:spPr>
        <p:txBody>
          <a:bodyPr wrap="square">
            <a:spAutoFit/>
          </a:bodyPr>
          <a:lstStyle/>
          <a:p>
            <a:r>
              <a:rPr lang="en-US" b="1" dirty="0">
                <a:solidFill>
                  <a:srgbClr val="FF0000"/>
                </a:solidFill>
              </a:rPr>
              <a:t>eDTU unit price for a pool is 1.5x greater than the DTU unit price for single DB</a:t>
            </a:r>
            <a:r>
              <a:rPr lang="en-US" dirty="0"/>
              <a:t>, it is so because pool eDTUs can be shared by many databases and fewer total eDTUs are needed.</a:t>
            </a:r>
          </a:p>
          <a:p>
            <a:endParaRPr lang="en-US" dirty="0"/>
          </a:p>
          <a:p>
            <a:r>
              <a:rPr lang="en-US" dirty="0"/>
              <a:t>At least </a:t>
            </a:r>
            <a:r>
              <a:rPr lang="en-US" b="1" dirty="0"/>
              <a:t>two S3 databases or at least 15 S0 databases are needed for 100 eDTU pool</a:t>
            </a:r>
            <a:r>
              <a:rPr lang="en-US" dirty="0"/>
              <a:t> to be more cost-effective.</a:t>
            </a:r>
          </a:p>
        </p:txBody>
      </p:sp>
      <p:pic>
        <p:nvPicPr>
          <p:cNvPr id="5" name="Picture 4"/>
          <p:cNvPicPr>
            <a:picLocks noChangeAspect="1"/>
          </p:cNvPicPr>
          <p:nvPr/>
        </p:nvPicPr>
        <p:blipFill>
          <a:blip r:embed="rId3"/>
          <a:stretch>
            <a:fillRect/>
          </a:stretch>
        </p:blipFill>
        <p:spPr>
          <a:xfrm>
            <a:off x="9799607" y="65632"/>
            <a:ext cx="2001777" cy="787584"/>
          </a:xfrm>
          <a:prstGeom prst="rect">
            <a:avLst/>
          </a:prstGeom>
        </p:spPr>
      </p:pic>
      <p:sp>
        <p:nvSpPr>
          <p:cNvPr id="6" name="Rectangle 5"/>
          <p:cNvSpPr/>
          <p:nvPr/>
        </p:nvSpPr>
        <p:spPr>
          <a:xfrm>
            <a:off x="501275" y="3727414"/>
            <a:ext cx="11489442" cy="646331"/>
          </a:xfrm>
          <a:prstGeom prst="rect">
            <a:avLst/>
          </a:prstGeom>
        </p:spPr>
        <p:txBody>
          <a:bodyPr wrap="square">
            <a:spAutoFit/>
          </a:bodyPr>
          <a:lstStyle/>
          <a:p>
            <a:r>
              <a:rPr lang="en-US" dirty="0">
                <a:solidFill>
                  <a:srgbClr val="000000"/>
                </a:solidFill>
                <a:latin typeface="Segoe UI" panose="020B0502040204020203" pitchFamily="34" charset="0"/>
              </a:rPr>
              <a:t>Estimating </a:t>
            </a:r>
            <a:r>
              <a:rPr lang="en-US" dirty="0" err="1">
                <a:solidFill>
                  <a:srgbClr val="000000"/>
                </a:solidFill>
                <a:latin typeface="Segoe UI" panose="020B0502040204020203" pitchFamily="34" charset="0"/>
              </a:rPr>
              <a:t>eDTUs</a:t>
            </a:r>
            <a:r>
              <a:rPr lang="en-US" dirty="0">
                <a:solidFill>
                  <a:srgbClr val="000000"/>
                </a:solidFill>
                <a:latin typeface="Segoe UI" panose="020B0502040204020203" pitchFamily="34" charset="0"/>
              </a:rPr>
              <a:t>: (For DTU-based Purchasing Model)</a:t>
            </a:r>
            <a:endParaRPr lang="en-US" dirty="0"/>
          </a:p>
          <a:p>
            <a:r>
              <a:rPr lang="en-US" dirty="0"/>
              <a:t>MAX</a:t>
            </a:r>
            <a:r>
              <a:rPr lang="en-US" dirty="0">
                <a:solidFill>
                  <a:srgbClr val="FF0000"/>
                </a:solidFill>
              </a:rPr>
              <a:t>(</a:t>
            </a:r>
            <a:r>
              <a:rPr lang="en-US" dirty="0">
                <a:solidFill>
                  <a:srgbClr val="00B050"/>
                </a:solidFill>
              </a:rPr>
              <a:t>&lt;Total DBs X </a:t>
            </a:r>
            <a:r>
              <a:rPr lang="en-US" dirty="0" err="1">
                <a:solidFill>
                  <a:srgbClr val="00B050"/>
                </a:solidFill>
              </a:rPr>
              <a:t>Avg</a:t>
            </a:r>
            <a:r>
              <a:rPr lang="en-US" dirty="0">
                <a:solidFill>
                  <a:srgbClr val="00B050"/>
                </a:solidFill>
              </a:rPr>
              <a:t> DTU utilization per DB&gt;</a:t>
            </a:r>
            <a:r>
              <a:rPr lang="en-US" dirty="0"/>
              <a:t>, </a:t>
            </a:r>
            <a:r>
              <a:rPr lang="en-US" dirty="0">
                <a:solidFill>
                  <a:srgbClr val="00B0F0"/>
                </a:solidFill>
              </a:rPr>
              <a:t>&lt;Number of concurrently peaking DBs X Peak DTU utilization per DB&gt;</a:t>
            </a:r>
            <a:r>
              <a:rPr lang="en-US" dirty="0">
                <a:solidFill>
                  <a:srgbClr val="FF0000"/>
                </a:solidFill>
              </a:rPr>
              <a:t>)</a:t>
            </a:r>
          </a:p>
        </p:txBody>
      </p:sp>
    </p:spTree>
    <p:extLst>
      <p:ext uri="{BB962C8B-B14F-4D97-AF65-F5344CB8AC3E}">
        <p14:creationId xmlns:p14="http://schemas.microsoft.com/office/powerpoint/2010/main" val="19287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5786136" cy="523220"/>
          </a:xfrm>
          <a:prstGeom prst="rect">
            <a:avLst/>
          </a:prstGeom>
          <a:noFill/>
        </p:spPr>
        <p:txBody>
          <a:bodyPr wrap="none" rtlCol="0">
            <a:spAutoFit/>
          </a:bodyPr>
          <a:lstStyle/>
          <a:p>
            <a:r>
              <a:rPr lang="en-US" sz="2800" b="1" dirty="0"/>
              <a:t>Azure Elastic Pool… </a:t>
            </a:r>
            <a:r>
              <a:rPr lang="en-US" sz="2800" b="1" dirty="0">
                <a:solidFill>
                  <a:srgbClr val="FF0000"/>
                </a:solidFill>
              </a:rPr>
              <a:t>E</a:t>
            </a:r>
            <a:r>
              <a:rPr lang="en-US" sz="2800" b="1" dirty="0"/>
              <a:t>quity To </a:t>
            </a:r>
            <a:r>
              <a:rPr lang="en-US" sz="2800" b="1" dirty="0">
                <a:solidFill>
                  <a:srgbClr val="FF0000"/>
                </a:solidFill>
              </a:rPr>
              <a:t>E</a:t>
            </a:r>
            <a:r>
              <a:rPr lang="en-US" sz="2800" b="1" dirty="0"/>
              <a:t>quality</a:t>
            </a:r>
          </a:p>
        </p:txBody>
      </p:sp>
      <p:pic>
        <p:nvPicPr>
          <p:cNvPr id="1026" name="Picture 2" descr="Image result for Equity Vs Equal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774" y="1120125"/>
            <a:ext cx="4702681" cy="3523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quity Vs Equal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7938" y="2353702"/>
            <a:ext cx="4702681" cy="35237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9799607" y="65632"/>
            <a:ext cx="2001777" cy="787584"/>
          </a:xfrm>
          <a:prstGeom prst="rect">
            <a:avLst/>
          </a:prstGeom>
        </p:spPr>
      </p:pic>
    </p:spTree>
    <p:extLst>
      <p:ext uri="{BB962C8B-B14F-4D97-AF65-F5344CB8AC3E}">
        <p14:creationId xmlns:p14="http://schemas.microsoft.com/office/powerpoint/2010/main" val="33350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2880597" cy="523220"/>
          </a:xfrm>
          <a:prstGeom prst="rect">
            <a:avLst/>
          </a:prstGeom>
          <a:noFill/>
        </p:spPr>
        <p:txBody>
          <a:bodyPr wrap="none" rtlCol="0">
            <a:spAutoFit/>
          </a:bodyPr>
          <a:lstStyle/>
          <a:p>
            <a:r>
              <a:rPr lang="en-US" sz="2800" b="1" dirty="0"/>
              <a:t>Azure Elastic Jobs</a:t>
            </a:r>
          </a:p>
        </p:txBody>
      </p:sp>
      <p:sp>
        <p:nvSpPr>
          <p:cNvPr id="3" name="Rectangle 2"/>
          <p:cNvSpPr/>
          <p:nvPr/>
        </p:nvSpPr>
        <p:spPr>
          <a:xfrm>
            <a:off x="494589" y="931505"/>
            <a:ext cx="11470247" cy="646331"/>
          </a:xfrm>
          <a:prstGeom prst="rect">
            <a:avLst/>
          </a:prstGeom>
        </p:spPr>
        <p:txBody>
          <a:bodyPr wrap="square">
            <a:spAutoFit/>
          </a:bodyPr>
          <a:lstStyle/>
          <a:p>
            <a:r>
              <a:rPr lang="en-US" dirty="0"/>
              <a:t>Elastic Database jobs is a customer-hosted Azure Cloud Service that enables the execution of ad-hoc and scheduled administrative tasks, which are called jobs.</a:t>
            </a:r>
          </a:p>
        </p:txBody>
      </p:sp>
      <p:sp>
        <p:nvSpPr>
          <p:cNvPr id="4" name="Rectangle 3"/>
          <p:cNvSpPr/>
          <p:nvPr/>
        </p:nvSpPr>
        <p:spPr>
          <a:xfrm>
            <a:off x="494584" y="1656125"/>
            <a:ext cx="11470253" cy="338554"/>
          </a:xfrm>
          <a:prstGeom prst="rect">
            <a:avLst/>
          </a:prstGeom>
        </p:spPr>
        <p:txBody>
          <a:bodyPr wrap="square">
            <a:spAutoFit/>
          </a:bodyPr>
          <a:lstStyle/>
          <a:p>
            <a:r>
              <a:rPr lang="en-US" sz="1600" dirty="0">
                <a:solidFill>
                  <a:srgbClr val="FF0000"/>
                </a:solidFill>
                <a:latin typeface="Segoe UI" panose="020B0502040204020203" pitchFamily="34" charset="0"/>
              </a:rPr>
              <a:t>The databases in an elastic pool are on a single Azure SQL Database server and share a set number of resources at a set price.</a:t>
            </a:r>
            <a:endParaRPr lang="en-US" sz="1600" dirty="0">
              <a:solidFill>
                <a:srgbClr val="FF0000"/>
              </a:solidFill>
            </a:endParaRPr>
          </a:p>
        </p:txBody>
      </p:sp>
      <p:sp>
        <p:nvSpPr>
          <p:cNvPr id="6" name="Rectangle 5"/>
          <p:cNvSpPr/>
          <p:nvPr/>
        </p:nvSpPr>
        <p:spPr>
          <a:xfrm>
            <a:off x="494584" y="2072968"/>
            <a:ext cx="11470252" cy="1477328"/>
          </a:xfrm>
          <a:prstGeom prst="rect">
            <a:avLst/>
          </a:prstGeom>
        </p:spPr>
        <p:txBody>
          <a:bodyPr wrap="square">
            <a:spAutoFit/>
          </a:bodyPr>
          <a:lstStyle/>
          <a:p>
            <a:r>
              <a:rPr lang="en-US" dirty="0"/>
              <a:t>Elastic Database jobs feature (</a:t>
            </a:r>
            <a:r>
              <a:rPr lang="en-US" dirty="0">
                <a:solidFill>
                  <a:srgbClr val="FF0000"/>
                </a:solidFill>
              </a:rPr>
              <a:t>preview</a:t>
            </a:r>
            <a:r>
              <a:rPr lang="en-US" dirty="0"/>
              <a:t>) enables you to reliably execute a Transact-SQL (T-SQL) script across a group of databases, including:</a:t>
            </a:r>
          </a:p>
          <a:p>
            <a:pPr marL="285750" indent="-285750">
              <a:buFont typeface="Arial" panose="020B0604020202020204" pitchFamily="34" charset="0"/>
              <a:buChar char="•"/>
            </a:pPr>
            <a:r>
              <a:rPr lang="en-US" dirty="0"/>
              <a:t>Custom-defined collection of databases (explained below)</a:t>
            </a:r>
          </a:p>
          <a:p>
            <a:pPr marL="285750" indent="-285750">
              <a:buFont typeface="Arial" panose="020B0604020202020204" pitchFamily="34" charset="0"/>
              <a:buChar char="•"/>
            </a:pPr>
            <a:r>
              <a:rPr lang="en-US" dirty="0"/>
              <a:t>All databases in an elastic pool</a:t>
            </a:r>
          </a:p>
          <a:p>
            <a:pPr marL="285750" indent="-285750">
              <a:buFont typeface="Arial" panose="020B0604020202020204" pitchFamily="34" charset="0"/>
              <a:buChar char="•"/>
            </a:pPr>
            <a:r>
              <a:rPr lang="en-US" dirty="0"/>
              <a:t>A shard set</a:t>
            </a:r>
          </a:p>
        </p:txBody>
      </p:sp>
      <p:pic>
        <p:nvPicPr>
          <p:cNvPr id="5" name="Picture 4">
            <a:extLst>
              <a:ext uri="{FF2B5EF4-FFF2-40B4-BE49-F238E27FC236}">
                <a16:creationId xmlns:a16="http://schemas.microsoft.com/office/drawing/2014/main" id="{752ADFC9-2B3E-48E9-A696-F47333109CB8}"/>
              </a:ext>
            </a:extLst>
          </p:cNvPr>
          <p:cNvPicPr>
            <a:picLocks noChangeAspect="1"/>
          </p:cNvPicPr>
          <p:nvPr/>
        </p:nvPicPr>
        <p:blipFill>
          <a:blip r:embed="rId3"/>
          <a:stretch>
            <a:fillRect/>
          </a:stretch>
        </p:blipFill>
        <p:spPr>
          <a:xfrm>
            <a:off x="9602449" y="116101"/>
            <a:ext cx="2106461" cy="815404"/>
          </a:xfrm>
          <a:prstGeom prst="rect">
            <a:avLst/>
          </a:prstGeom>
        </p:spPr>
      </p:pic>
    </p:spTree>
    <p:extLst>
      <p:ext uri="{BB962C8B-B14F-4D97-AF65-F5344CB8AC3E}">
        <p14:creationId xmlns:p14="http://schemas.microsoft.com/office/powerpoint/2010/main" val="313026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3812217" y="5725928"/>
            <a:ext cx="1581185" cy="933677"/>
            <a:chOff x="5563086" y="2478761"/>
            <a:chExt cx="1581185" cy="933677"/>
          </a:xfrm>
        </p:grpSpPr>
        <p:pic>
          <p:nvPicPr>
            <p:cNvPr id="1026" name="Picture 2" descr="Image result for 1 2 3 4"/>
            <p:cNvPicPr>
              <a:picLocks noChangeAspect="1" noChangeArrowheads="1"/>
            </p:cNvPicPr>
            <p:nvPr/>
          </p:nvPicPr>
          <p:blipFill rotWithShape="1">
            <a:blip r:embed="rId3">
              <a:extLst>
                <a:ext uri="{28A0092B-C50C-407E-A947-70E740481C1C}">
                  <a14:useLocalDpi xmlns:a14="http://schemas.microsoft.com/office/drawing/2010/main" val="0"/>
                </a:ext>
              </a:extLst>
            </a:blip>
            <a:srcRect b="50395"/>
            <a:stretch/>
          </p:blipFill>
          <p:spPr bwMode="auto">
            <a:xfrm>
              <a:off x="5563086" y="2478761"/>
              <a:ext cx="1434540" cy="6445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69867" y="2998252"/>
              <a:ext cx="774404" cy="404384"/>
            </a:xfrm>
            <a:prstGeom prst="rect">
              <a:avLst/>
            </a:prstGeom>
            <a:noFill/>
          </p:spPr>
          <p:txBody>
            <a:bodyPr wrap="square" rtlCol="0">
              <a:spAutoFit/>
            </a:bodyPr>
            <a:lstStyle/>
            <a:p>
              <a:r>
                <a:rPr lang="en-US" sz="2000" b="1" dirty="0"/>
                <a:t>Kids</a:t>
              </a:r>
            </a:p>
          </p:txBody>
        </p:sp>
        <p:sp>
          <p:nvSpPr>
            <p:cNvPr id="5" name="TextBox 4"/>
            <p:cNvSpPr txBox="1"/>
            <p:nvPr/>
          </p:nvSpPr>
          <p:spPr>
            <a:xfrm>
              <a:off x="5584218" y="3008054"/>
              <a:ext cx="766578" cy="404384"/>
            </a:xfrm>
            <a:prstGeom prst="rect">
              <a:avLst/>
            </a:prstGeom>
            <a:noFill/>
          </p:spPr>
          <p:txBody>
            <a:bodyPr wrap="square" rtlCol="0">
              <a:spAutoFit/>
            </a:bodyPr>
            <a:lstStyle/>
            <a:p>
              <a:r>
                <a:rPr lang="en-US" sz="2000" b="1" dirty="0"/>
                <a:t>Wife</a:t>
              </a:r>
            </a:p>
          </p:txBody>
        </p:sp>
      </p:grpSp>
      <p:sp>
        <p:nvSpPr>
          <p:cNvPr id="7" name="TextBox 6"/>
          <p:cNvSpPr txBox="1"/>
          <p:nvPr/>
        </p:nvSpPr>
        <p:spPr>
          <a:xfrm>
            <a:off x="310553" y="215664"/>
            <a:ext cx="1936749" cy="523220"/>
          </a:xfrm>
          <a:prstGeom prst="rect">
            <a:avLst/>
          </a:prstGeom>
          <a:noFill/>
        </p:spPr>
        <p:txBody>
          <a:bodyPr wrap="none" rtlCol="0">
            <a:spAutoFit/>
          </a:bodyPr>
          <a:lstStyle/>
          <a:p>
            <a:r>
              <a:rPr lang="en-US" sz="2800" b="1" dirty="0">
                <a:solidFill>
                  <a:srgbClr val="FF0000"/>
                </a:solidFill>
              </a:rPr>
              <a:t>A</a:t>
            </a:r>
            <a:r>
              <a:rPr lang="en-US" sz="2800" b="1" dirty="0"/>
              <a:t>bout </a:t>
            </a:r>
            <a:r>
              <a:rPr lang="en-US" sz="2800" b="1" dirty="0">
                <a:solidFill>
                  <a:srgbClr val="FF0000"/>
                </a:solidFill>
              </a:rPr>
              <a:t>M</a:t>
            </a:r>
            <a:r>
              <a:rPr lang="en-US" sz="2800" b="1" dirty="0"/>
              <a:t>e…</a:t>
            </a:r>
          </a:p>
        </p:txBody>
      </p:sp>
      <p:sp>
        <p:nvSpPr>
          <p:cNvPr id="8" name="TextBox 7"/>
          <p:cNvSpPr txBox="1"/>
          <p:nvPr/>
        </p:nvSpPr>
        <p:spPr>
          <a:xfrm>
            <a:off x="2113472" y="638365"/>
            <a:ext cx="3420745" cy="400110"/>
          </a:xfrm>
          <a:prstGeom prst="rect">
            <a:avLst/>
          </a:prstGeom>
          <a:noFill/>
        </p:spPr>
        <p:txBody>
          <a:bodyPr wrap="none" rtlCol="0">
            <a:spAutoFit/>
          </a:bodyPr>
          <a:lstStyle/>
          <a:p>
            <a:r>
              <a:rPr lang="en-US" sz="2000" b="1" dirty="0"/>
              <a:t>I </a:t>
            </a:r>
            <a:r>
              <a:rPr lang="en-US" sz="2000" b="1" dirty="0">
                <a:solidFill>
                  <a:srgbClr val="FF0000"/>
                </a:solidFill>
              </a:rPr>
              <a:t>am</a:t>
            </a:r>
            <a:r>
              <a:rPr lang="en-US" sz="2000" b="1" dirty="0"/>
              <a:t> not a SQL DBA anymore…</a:t>
            </a:r>
          </a:p>
        </p:txBody>
      </p:sp>
      <p:sp>
        <p:nvSpPr>
          <p:cNvPr id="9" name="Rectangle 8"/>
          <p:cNvSpPr/>
          <p:nvPr/>
        </p:nvSpPr>
        <p:spPr>
          <a:xfrm>
            <a:off x="5393402" y="665041"/>
            <a:ext cx="2852512" cy="369332"/>
          </a:xfrm>
          <a:prstGeom prst="rect">
            <a:avLst/>
          </a:prstGeom>
        </p:spPr>
        <p:txBody>
          <a:bodyPr wrap="none">
            <a:spAutoFit/>
          </a:bodyPr>
          <a:lstStyle/>
          <a:p>
            <a:r>
              <a:rPr lang="en-US" b="1" dirty="0"/>
              <a:t>I am a Azure Cloud SQL DBA</a:t>
            </a:r>
          </a:p>
        </p:txBody>
      </p:sp>
      <p:sp>
        <p:nvSpPr>
          <p:cNvPr id="10" name="TextBox 9"/>
          <p:cNvSpPr txBox="1"/>
          <p:nvPr/>
        </p:nvSpPr>
        <p:spPr>
          <a:xfrm>
            <a:off x="284674" y="1305903"/>
            <a:ext cx="3365289" cy="369332"/>
          </a:xfrm>
          <a:prstGeom prst="rect">
            <a:avLst/>
          </a:prstGeom>
          <a:noFill/>
        </p:spPr>
        <p:txBody>
          <a:bodyPr wrap="square" rtlCol="0">
            <a:spAutoFit/>
          </a:bodyPr>
          <a:lstStyle>
            <a:defPPr>
              <a:defRPr lang="en-US"/>
            </a:defPPr>
            <a:lvl1pPr>
              <a:defRPr sz="2800" b="1">
                <a:solidFill>
                  <a:srgbClr val="FF0000"/>
                </a:solidFill>
              </a:defRPr>
            </a:lvl1pPr>
          </a:lstStyle>
          <a:p>
            <a:r>
              <a:rPr lang="en-US" sz="1800" dirty="0"/>
              <a:t>T</a:t>
            </a:r>
            <a:r>
              <a:rPr lang="en-US" sz="1800" dirty="0">
                <a:solidFill>
                  <a:schemeClr val="tx1"/>
                </a:solidFill>
              </a:rPr>
              <a:t>raditional</a:t>
            </a:r>
            <a:r>
              <a:rPr lang="en-US" sz="1800" dirty="0"/>
              <a:t> I</a:t>
            </a:r>
            <a:r>
              <a:rPr lang="en-US" sz="1800" dirty="0">
                <a:solidFill>
                  <a:schemeClr val="tx1"/>
                </a:solidFill>
              </a:rPr>
              <a:t>ntroduction:</a:t>
            </a:r>
          </a:p>
        </p:txBody>
      </p:sp>
      <p:sp>
        <p:nvSpPr>
          <p:cNvPr id="11" name="Rectangle 10"/>
          <p:cNvSpPr/>
          <p:nvPr/>
        </p:nvSpPr>
        <p:spPr>
          <a:xfrm>
            <a:off x="301926" y="1614851"/>
            <a:ext cx="11800934" cy="1477328"/>
          </a:xfrm>
          <a:prstGeom prst="rect">
            <a:avLst/>
          </a:prstGeom>
        </p:spPr>
        <p:txBody>
          <a:bodyPr wrap="square">
            <a:spAutoFit/>
          </a:bodyPr>
          <a:lstStyle/>
          <a:p>
            <a:r>
              <a:rPr lang="en-US" b="1" dirty="0"/>
              <a:t>16 Years</a:t>
            </a:r>
            <a:r>
              <a:rPr lang="en-US" dirty="0"/>
              <a:t> of experience with SQL Server Platform which includes Database, Windows &amp; Virtualization, PowerShell and Azure. </a:t>
            </a:r>
          </a:p>
          <a:p>
            <a:endParaRPr lang="en-US" dirty="0"/>
          </a:p>
          <a:p>
            <a:r>
              <a:rPr lang="en-US" b="1" u="sng" dirty="0"/>
              <a:t>Skills:</a:t>
            </a:r>
          </a:p>
          <a:p>
            <a:r>
              <a:rPr lang="en-US" dirty="0"/>
              <a:t>HA/DR Designing and Implementation, Performance Tuning/Optimization, Advanced Backup and Recovery, Azure and PowerShell.  </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2229" y="2850633"/>
            <a:ext cx="817922" cy="81792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0887" y="3085546"/>
            <a:ext cx="677016" cy="550640"/>
          </a:xfrm>
          <a:prstGeom prst="rect">
            <a:avLst/>
          </a:prstGeom>
        </p:spPr>
      </p:pic>
      <p:sp>
        <p:nvSpPr>
          <p:cNvPr id="18" name="Rectangle 17"/>
          <p:cNvSpPr/>
          <p:nvPr/>
        </p:nvSpPr>
        <p:spPr>
          <a:xfrm>
            <a:off x="310552" y="3226605"/>
            <a:ext cx="8203721" cy="369332"/>
          </a:xfrm>
          <a:prstGeom prst="rect">
            <a:avLst/>
          </a:prstGeom>
        </p:spPr>
        <p:txBody>
          <a:bodyPr wrap="square">
            <a:spAutoFit/>
          </a:bodyPr>
          <a:lstStyle/>
          <a:p>
            <a:r>
              <a:rPr lang="en-US" dirty="0"/>
              <a:t>When not with SQL Server, I love to be at Gym (my wife is my personal trainer).</a:t>
            </a:r>
          </a:p>
        </p:txBody>
      </p:sp>
      <p:sp>
        <p:nvSpPr>
          <p:cNvPr id="21" name="Rectangle 20"/>
          <p:cNvSpPr/>
          <p:nvPr/>
        </p:nvSpPr>
        <p:spPr>
          <a:xfrm>
            <a:off x="359437" y="3974222"/>
            <a:ext cx="9172752" cy="369332"/>
          </a:xfrm>
          <a:prstGeom prst="rect">
            <a:avLst/>
          </a:prstGeom>
        </p:spPr>
        <p:txBody>
          <a:bodyPr wrap="square">
            <a:spAutoFit/>
          </a:bodyPr>
          <a:lstStyle/>
          <a:p>
            <a:r>
              <a:rPr lang="en-US" dirty="0"/>
              <a:t>When not at Gym, I would mostly be playing Xbox (or) Watching TV (or) at a nearby Cinema Hall.</a:t>
            </a:r>
          </a:p>
        </p:txBody>
      </p:sp>
      <p:grpSp>
        <p:nvGrpSpPr>
          <p:cNvPr id="20" name="Group 19"/>
          <p:cNvGrpSpPr/>
          <p:nvPr/>
        </p:nvGrpSpPr>
        <p:grpSpPr>
          <a:xfrm>
            <a:off x="8554532" y="2984004"/>
            <a:ext cx="2277374" cy="676602"/>
            <a:chOff x="9320204" y="3042225"/>
            <a:chExt cx="2437665" cy="810270"/>
          </a:xfrm>
        </p:grpSpPr>
        <p:pic>
          <p:nvPicPr>
            <p:cNvPr id="22" name="Picture 2" descr="https://scontent.fblr1-2.fna.fbcdn.net/v/t1.0-9/13938605_10210079952457447_497993399683929695_n.jpg?oh=b918ebd430bb47906744c7f8c1e65d5f&amp;oe=584BE47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43427" y="3042225"/>
              <a:ext cx="814442" cy="8102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0204" y="3042225"/>
              <a:ext cx="669586" cy="810270"/>
            </a:xfrm>
            <a:prstGeom prst="rect">
              <a:avLst/>
            </a:prstGeom>
          </p:spPr>
        </p:pic>
        <p:pic>
          <p:nvPicPr>
            <p:cNvPr id="24" name="Picture 23"/>
            <p:cNvPicPr>
              <a:picLocks noChangeAspect="1"/>
            </p:cNvPicPr>
            <p:nvPr/>
          </p:nvPicPr>
          <p:blipFill>
            <a:blip r:embed="rId8"/>
            <a:stretch>
              <a:fillRect/>
            </a:stretch>
          </p:blipFill>
          <p:spPr>
            <a:xfrm>
              <a:off x="10114250" y="3042225"/>
              <a:ext cx="735342" cy="810270"/>
            </a:xfrm>
            <a:prstGeom prst="rect">
              <a:avLst/>
            </a:prstGeom>
          </p:spPr>
        </p:pic>
      </p:grpSp>
      <p:sp>
        <p:nvSpPr>
          <p:cNvPr id="3" name="TextBox 2"/>
          <p:cNvSpPr txBox="1"/>
          <p:nvPr/>
        </p:nvSpPr>
        <p:spPr>
          <a:xfrm>
            <a:off x="3993370" y="5348377"/>
            <a:ext cx="939681" cy="369332"/>
          </a:xfrm>
          <a:prstGeom prst="rect">
            <a:avLst/>
          </a:prstGeom>
          <a:noFill/>
        </p:spPr>
        <p:txBody>
          <a:bodyPr wrap="none" rtlCol="0">
            <a:spAutoFit/>
          </a:bodyPr>
          <a:lstStyle/>
          <a:p>
            <a:r>
              <a:rPr lang="en-US" b="1" dirty="0"/>
              <a:t>In Short</a:t>
            </a:r>
          </a:p>
        </p:txBody>
      </p:sp>
    </p:spTree>
    <p:extLst>
      <p:ext uri="{BB962C8B-B14F-4D97-AF65-F5344CB8AC3E}">
        <p14:creationId xmlns:p14="http://schemas.microsoft.com/office/powerpoint/2010/main" val="204884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8" grpId="0"/>
      <p:bldP spid="21"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4094582" cy="523220"/>
          </a:xfrm>
          <a:prstGeom prst="rect">
            <a:avLst/>
          </a:prstGeom>
          <a:noFill/>
        </p:spPr>
        <p:txBody>
          <a:bodyPr wrap="none" rtlCol="0">
            <a:spAutoFit/>
          </a:bodyPr>
          <a:lstStyle/>
          <a:p>
            <a:r>
              <a:rPr lang="en-US" sz="2800" b="1" dirty="0"/>
              <a:t>How do Elastic Jobs work?</a:t>
            </a:r>
          </a:p>
        </p:txBody>
      </p:sp>
      <p:sp>
        <p:nvSpPr>
          <p:cNvPr id="3" name="Rectangle 2"/>
          <p:cNvSpPr/>
          <p:nvPr/>
        </p:nvSpPr>
        <p:spPr>
          <a:xfrm>
            <a:off x="494589" y="931505"/>
            <a:ext cx="11470247" cy="369332"/>
          </a:xfrm>
          <a:prstGeom prst="rect">
            <a:avLst/>
          </a:prstGeom>
        </p:spPr>
        <p:txBody>
          <a:bodyPr wrap="square">
            <a:spAutoFit/>
          </a:bodyPr>
          <a:lstStyle/>
          <a:p>
            <a:r>
              <a:rPr lang="en-US" b="1" dirty="0"/>
              <a:t>How Elastic Database jobs work</a:t>
            </a:r>
            <a:r>
              <a:rPr lang="en-US" dirty="0"/>
              <a:t>?</a:t>
            </a:r>
            <a:endParaRPr lang="en-US" b="1" dirty="0"/>
          </a:p>
        </p:txBody>
      </p:sp>
      <p:sp>
        <p:nvSpPr>
          <p:cNvPr id="6" name="Rectangle 5"/>
          <p:cNvSpPr/>
          <p:nvPr/>
        </p:nvSpPr>
        <p:spPr>
          <a:xfrm>
            <a:off x="494584" y="1291918"/>
            <a:ext cx="11470252" cy="1754326"/>
          </a:xfrm>
          <a:prstGeom prst="rect">
            <a:avLst/>
          </a:prstGeom>
        </p:spPr>
        <p:txBody>
          <a:bodyPr wrap="square">
            <a:spAutoFit/>
          </a:bodyPr>
          <a:lstStyle/>
          <a:p>
            <a:r>
              <a:rPr lang="en-US" dirty="0"/>
              <a:t>An Azure SQL Database is designated as a </a:t>
            </a:r>
            <a:r>
              <a:rPr lang="en-US" b="1" dirty="0"/>
              <a:t>control database</a:t>
            </a:r>
            <a:r>
              <a:rPr lang="en-US" dirty="0"/>
              <a:t> which stores all meta-data and state data. The control database is accessed by the </a:t>
            </a:r>
            <a:r>
              <a:rPr lang="en-US" b="1" dirty="0"/>
              <a:t>job service</a:t>
            </a:r>
            <a:r>
              <a:rPr lang="en-US" dirty="0"/>
              <a:t> to launch and track jobs to execute.</a:t>
            </a:r>
          </a:p>
          <a:p>
            <a:endParaRPr lang="en-US" dirty="0"/>
          </a:p>
          <a:p>
            <a:r>
              <a:rPr lang="en-US" dirty="0"/>
              <a:t>Two different roles communicate with the control database:</a:t>
            </a:r>
          </a:p>
          <a:p>
            <a:pPr lvl="1"/>
            <a:r>
              <a:rPr lang="en-US" b="1" u="sng" dirty="0"/>
              <a:t>Controller:</a:t>
            </a:r>
            <a:r>
              <a:rPr lang="en-US" dirty="0"/>
              <a:t> Determines which jobs require tasks to run jobs, and retries failed jobs by creating new job tasks.</a:t>
            </a:r>
          </a:p>
          <a:p>
            <a:pPr lvl="1"/>
            <a:r>
              <a:rPr lang="en-US" b="1" u="sng" dirty="0"/>
              <a:t>Job Task Execution:</a:t>
            </a:r>
            <a:r>
              <a:rPr lang="en-US" dirty="0"/>
              <a:t> Carries out the job tasks.</a:t>
            </a:r>
          </a:p>
        </p:txBody>
      </p:sp>
      <p:pic>
        <p:nvPicPr>
          <p:cNvPr id="7" name="Picture 6">
            <a:extLst>
              <a:ext uri="{FF2B5EF4-FFF2-40B4-BE49-F238E27FC236}">
                <a16:creationId xmlns:a16="http://schemas.microsoft.com/office/drawing/2014/main" id="{C6A52112-C332-4D0E-8EF7-E9F5AC17C169}"/>
              </a:ext>
            </a:extLst>
          </p:cNvPr>
          <p:cNvPicPr>
            <a:picLocks noChangeAspect="1"/>
          </p:cNvPicPr>
          <p:nvPr/>
        </p:nvPicPr>
        <p:blipFill>
          <a:blip r:embed="rId3"/>
          <a:stretch>
            <a:fillRect/>
          </a:stretch>
        </p:blipFill>
        <p:spPr>
          <a:xfrm>
            <a:off x="9602449" y="116101"/>
            <a:ext cx="2106461" cy="815404"/>
          </a:xfrm>
          <a:prstGeom prst="rect">
            <a:avLst/>
          </a:prstGeom>
        </p:spPr>
      </p:pic>
    </p:spTree>
    <p:extLst>
      <p:ext uri="{BB962C8B-B14F-4D97-AF65-F5344CB8AC3E}">
        <p14:creationId xmlns:p14="http://schemas.microsoft.com/office/powerpoint/2010/main" val="48181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3308726" cy="523220"/>
          </a:xfrm>
          <a:prstGeom prst="rect">
            <a:avLst/>
          </a:prstGeom>
          <a:noFill/>
        </p:spPr>
        <p:txBody>
          <a:bodyPr wrap="none" rtlCol="0">
            <a:spAutoFit/>
          </a:bodyPr>
          <a:lstStyle/>
          <a:p>
            <a:r>
              <a:rPr lang="en-US" sz="2800" b="1" dirty="0"/>
              <a:t>Azure Elastic Queries</a:t>
            </a:r>
          </a:p>
        </p:txBody>
      </p:sp>
      <p:sp>
        <p:nvSpPr>
          <p:cNvPr id="3" name="Rectangle 2"/>
          <p:cNvSpPr/>
          <p:nvPr/>
        </p:nvSpPr>
        <p:spPr>
          <a:xfrm>
            <a:off x="494589" y="931505"/>
            <a:ext cx="11470247" cy="646331"/>
          </a:xfrm>
          <a:prstGeom prst="rect">
            <a:avLst/>
          </a:prstGeom>
        </p:spPr>
        <p:txBody>
          <a:bodyPr wrap="square">
            <a:spAutoFit/>
          </a:bodyPr>
          <a:lstStyle/>
          <a:p>
            <a:r>
              <a:rPr lang="en-US" dirty="0"/>
              <a:t>The elastic query feature (</a:t>
            </a:r>
            <a:r>
              <a:rPr lang="en-US" b="1" dirty="0"/>
              <a:t>preview</a:t>
            </a:r>
            <a:r>
              <a:rPr lang="en-US" dirty="0"/>
              <a:t>) enables you to run a Transact-SQL query that spans multiple databases in Azure SQL Database.</a:t>
            </a:r>
          </a:p>
        </p:txBody>
      </p:sp>
      <p:sp>
        <p:nvSpPr>
          <p:cNvPr id="4" name="Rectangle 3"/>
          <p:cNvSpPr/>
          <p:nvPr/>
        </p:nvSpPr>
        <p:spPr>
          <a:xfrm>
            <a:off x="494584" y="1570400"/>
            <a:ext cx="11470253" cy="584775"/>
          </a:xfrm>
          <a:prstGeom prst="rect">
            <a:avLst/>
          </a:prstGeom>
        </p:spPr>
        <p:txBody>
          <a:bodyPr wrap="square">
            <a:spAutoFit/>
          </a:bodyPr>
          <a:lstStyle/>
          <a:p>
            <a:r>
              <a:rPr lang="en-US" sz="1600" dirty="0">
                <a:solidFill>
                  <a:srgbClr val="FF0000"/>
                </a:solidFill>
                <a:latin typeface="Segoe UI" panose="020B0502040204020203" pitchFamily="34" charset="0"/>
              </a:rPr>
              <a:t>It allows to perform cross-database queries to access remote tables, and to connect Microsoft and third-party tools (Excel, Power BI, Tableau, etc.) to query across data tiers with multiple databases.</a:t>
            </a:r>
            <a:endParaRPr lang="en-US" sz="1600" dirty="0">
              <a:solidFill>
                <a:srgbClr val="FF0000"/>
              </a:solidFill>
            </a:endParaRPr>
          </a:p>
        </p:txBody>
      </p:sp>
      <p:sp>
        <p:nvSpPr>
          <p:cNvPr id="6" name="Rectangle 5"/>
          <p:cNvSpPr/>
          <p:nvPr/>
        </p:nvSpPr>
        <p:spPr>
          <a:xfrm>
            <a:off x="494584" y="2263468"/>
            <a:ext cx="11470252" cy="1477328"/>
          </a:xfrm>
          <a:prstGeom prst="rect">
            <a:avLst/>
          </a:prstGeom>
        </p:spPr>
        <p:txBody>
          <a:bodyPr wrap="square">
            <a:spAutoFit/>
          </a:bodyPr>
          <a:lstStyle/>
          <a:p>
            <a:r>
              <a:rPr lang="en-US" b="1" u="sng" dirty="0"/>
              <a:t>Reasons to Use Elastic Queries:</a:t>
            </a:r>
          </a:p>
          <a:p>
            <a:pPr marL="342900" indent="-342900">
              <a:buAutoNum type="alphaLcParenR"/>
            </a:pPr>
            <a:r>
              <a:rPr lang="en-US" dirty="0"/>
              <a:t>Azure SQL Database: Query across Azure SQL databases completely in T-SQL. This allows for read-only querying of remote databases </a:t>
            </a:r>
          </a:p>
          <a:p>
            <a:pPr marL="342900" indent="-342900">
              <a:buAutoNum type="alphaLcParenR"/>
            </a:pPr>
            <a:r>
              <a:rPr lang="en-US" dirty="0"/>
              <a:t>Available on standard tier: Elastic query is supported on both the Standard and Premium service tiers.</a:t>
            </a:r>
          </a:p>
          <a:p>
            <a:pPr marL="342900" indent="-342900">
              <a:buAutoNum type="alphaLcParenR"/>
            </a:pPr>
            <a:endParaRPr lang="en-US" dirty="0"/>
          </a:p>
        </p:txBody>
      </p:sp>
      <p:pic>
        <p:nvPicPr>
          <p:cNvPr id="5" name="Picture 4">
            <a:extLst>
              <a:ext uri="{FF2B5EF4-FFF2-40B4-BE49-F238E27FC236}">
                <a16:creationId xmlns:a16="http://schemas.microsoft.com/office/drawing/2014/main" id="{DC35F8F4-AFB4-4FC5-9D75-06D86BB14393}"/>
              </a:ext>
            </a:extLst>
          </p:cNvPr>
          <p:cNvPicPr>
            <a:picLocks noChangeAspect="1"/>
          </p:cNvPicPr>
          <p:nvPr/>
        </p:nvPicPr>
        <p:blipFill>
          <a:blip r:embed="rId3"/>
          <a:stretch>
            <a:fillRect/>
          </a:stretch>
        </p:blipFill>
        <p:spPr>
          <a:xfrm>
            <a:off x="9334500" y="60638"/>
            <a:ext cx="2233612" cy="870867"/>
          </a:xfrm>
          <a:prstGeom prst="rect">
            <a:avLst/>
          </a:prstGeom>
        </p:spPr>
      </p:pic>
      <p:pic>
        <p:nvPicPr>
          <p:cNvPr id="12" name="Picture 11">
            <a:extLst>
              <a:ext uri="{FF2B5EF4-FFF2-40B4-BE49-F238E27FC236}">
                <a16:creationId xmlns:a16="http://schemas.microsoft.com/office/drawing/2014/main" id="{7F48702C-962F-4FFC-9B79-FADB116C2C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815" y="3665017"/>
            <a:ext cx="6581116" cy="2674121"/>
          </a:xfrm>
          <a:prstGeom prst="rect">
            <a:avLst/>
          </a:prstGeom>
        </p:spPr>
      </p:pic>
    </p:spTree>
    <p:extLst>
      <p:ext uri="{BB962C8B-B14F-4D97-AF65-F5344CB8AC3E}">
        <p14:creationId xmlns:p14="http://schemas.microsoft.com/office/powerpoint/2010/main" val="63755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6047425" cy="523220"/>
          </a:xfrm>
          <a:prstGeom prst="rect">
            <a:avLst/>
          </a:prstGeom>
          <a:noFill/>
        </p:spPr>
        <p:txBody>
          <a:bodyPr wrap="none" rtlCol="0">
            <a:spAutoFit/>
          </a:bodyPr>
          <a:lstStyle/>
          <a:p>
            <a:r>
              <a:rPr lang="en-US" sz="2800" b="1" dirty="0"/>
              <a:t>Customer Scenarios for Elastic Queries:</a:t>
            </a:r>
          </a:p>
        </p:txBody>
      </p:sp>
      <p:sp>
        <p:nvSpPr>
          <p:cNvPr id="3" name="Rectangle 2"/>
          <p:cNvSpPr/>
          <p:nvPr/>
        </p:nvSpPr>
        <p:spPr>
          <a:xfrm>
            <a:off x="494589" y="931505"/>
            <a:ext cx="11470247" cy="1785104"/>
          </a:xfrm>
          <a:prstGeom prst="rect">
            <a:avLst/>
          </a:prstGeom>
        </p:spPr>
        <p:txBody>
          <a:bodyPr wrap="square">
            <a:spAutoFit/>
          </a:bodyPr>
          <a:lstStyle/>
          <a:p>
            <a:r>
              <a:rPr lang="en-US" dirty="0"/>
              <a:t>Customer scenario topologies:</a:t>
            </a:r>
          </a:p>
          <a:p>
            <a:endParaRPr lang="en-US" dirty="0"/>
          </a:p>
          <a:p>
            <a:r>
              <a:rPr lang="en-US" sz="2000" b="1" dirty="0"/>
              <a:t>Vertical partitioning - Cross-database queries (Topology 1): </a:t>
            </a:r>
            <a:r>
              <a:rPr lang="en-US" dirty="0"/>
              <a:t>The data is partitioned vertically between a number of databases in a data tier. Typically, different sets of tables reside on different databases. That means that the schema is different on different databases. For instance, all tables for inventory are on one database while all accounting-related tables are on a second database.</a:t>
            </a:r>
          </a:p>
        </p:txBody>
      </p:sp>
      <p:pic>
        <p:nvPicPr>
          <p:cNvPr id="5" name="Picture 4">
            <a:extLst>
              <a:ext uri="{FF2B5EF4-FFF2-40B4-BE49-F238E27FC236}">
                <a16:creationId xmlns:a16="http://schemas.microsoft.com/office/drawing/2014/main" id="{DC35F8F4-AFB4-4FC5-9D75-06D86BB14393}"/>
              </a:ext>
            </a:extLst>
          </p:cNvPr>
          <p:cNvPicPr>
            <a:picLocks noChangeAspect="1"/>
          </p:cNvPicPr>
          <p:nvPr/>
        </p:nvPicPr>
        <p:blipFill>
          <a:blip r:embed="rId3"/>
          <a:stretch>
            <a:fillRect/>
          </a:stretch>
        </p:blipFill>
        <p:spPr>
          <a:xfrm>
            <a:off x="9334500" y="60638"/>
            <a:ext cx="2233612" cy="870867"/>
          </a:xfrm>
          <a:prstGeom prst="rect">
            <a:avLst/>
          </a:prstGeom>
        </p:spPr>
      </p:pic>
      <p:pic>
        <p:nvPicPr>
          <p:cNvPr id="8" name="Picture 7">
            <a:extLst>
              <a:ext uri="{FF2B5EF4-FFF2-40B4-BE49-F238E27FC236}">
                <a16:creationId xmlns:a16="http://schemas.microsoft.com/office/drawing/2014/main" id="{46D9E6DC-980E-4F85-BBC6-EEC5037B7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280" y="3003080"/>
            <a:ext cx="4674475" cy="3137837"/>
          </a:xfrm>
          <a:prstGeom prst="rect">
            <a:avLst/>
          </a:prstGeom>
        </p:spPr>
      </p:pic>
      <p:pic>
        <p:nvPicPr>
          <p:cNvPr id="11" name="Picture 10">
            <a:extLst>
              <a:ext uri="{FF2B5EF4-FFF2-40B4-BE49-F238E27FC236}">
                <a16:creationId xmlns:a16="http://schemas.microsoft.com/office/drawing/2014/main" id="{3F11EC52-C9F7-454A-9F34-163FBD224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004" y="3003080"/>
            <a:ext cx="4390466" cy="3137837"/>
          </a:xfrm>
          <a:prstGeom prst="rect">
            <a:avLst/>
          </a:prstGeom>
        </p:spPr>
      </p:pic>
      <p:sp>
        <p:nvSpPr>
          <p:cNvPr id="10" name="Rectangle 9">
            <a:extLst>
              <a:ext uri="{FF2B5EF4-FFF2-40B4-BE49-F238E27FC236}">
                <a16:creationId xmlns:a16="http://schemas.microsoft.com/office/drawing/2014/main" id="{374454CA-41F7-4E58-9AE2-C76650470A4A}"/>
              </a:ext>
            </a:extLst>
          </p:cNvPr>
          <p:cNvSpPr/>
          <p:nvPr/>
        </p:nvSpPr>
        <p:spPr>
          <a:xfrm>
            <a:off x="1149837" y="2753445"/>
            <a:ext cx="4613635" cy="338554"/>
          </a:xfrm>
          <a:prstGeom prst="rect">
            <a:avLst/>
          </a:prstGeom>
        </p:spPr>
        <p:txBody>
          <a:bodyPr wrap="none">
            <a:spAutoFit/>
          </a:bodyPr>
          <a:lstStyle/>
          <a:p>
            <a:r>
              <a:rPr lang="en-US" sz="1600" dirty="0">
                <a:solidFill>
                  <a:srgbClr val="FF0000"/>
                </a:solidFill>
                <a:latin typeface="Segoe UI" panose="020B0502040204020203" pitchFamily="34" charset="0"/>
              </a:rPr>
              <a:t>Vertical Partitioning querying with reference data</a:t>
            </a:r>
            <a:endParaRPr lang="en-US" sz="1600" dirty="0">
              <a:solidFill>
                <a:srgbClr val="FF0000"/>
              </a:solidFill>
            </a:endParaRPr>
          </a:p>
        </p:txBody>
      </p:sp>
      <p:sp>
        <p:nvSpPr>
          <p:cNvPr id="13" name="Rectangle 12">
            <a:extLst>
              <a:ext uri="{FF2B5EF4-FFF2-40B4-BE49-F238E27FC236}">
                <a16:creationId xmlns:a16="http://schemas.microsoft.com/office/drawing/2014/main" id="{77DB89B2-6C59-4474-853A-C3B637A7F7C1}"/>
              </a:ext>
            </a:extLst>
          </p:cNvPr>
          <p:cNvSpPr/>
          <p:nvPr/>
        </p:nvSpPr>
        <p:spPr>
          <a:xfrm>
            <a:off x="6124507" y="2742216"/>
            <a:ext cx="4554324" cy="338554"/>
          </a:xfrm>
          <a:prstGeom prst="rect">
            <a:avLst/>
          </a:prstGeom>
        </p:spPr>
        <p:txBody>
          <a:bodyPr wrap="none">
            <a:spAutoFit/>
          </a:bodyPr>
          <a:lstStyle/>
          <a:p>
            <a:r>
              <a:rPr lang="en-US" sz="1600" dirty="0">
                <a:solidFill>
                  <a:srgbClr val="FF0000"/>
                </a:solidFill>
                <a:latin typeface="Segoe UI" panose="020B0502040204020203" pitchFamily="34" charset="0"/>
              </a:rPr>
              <a:t>Vertical Partitioning – querying across databases</a:t>
            </a:r>
            <a:endParaRPr lang="en-US" dirty="0">
              <a:solidFill>
                <a:srgbClr val="FF0000"/>
              </a:solidFill>
            </a:endParaRPr>
          </a:p>
        </p:txBody>
      </p:sp>
    </p:spTree>
    <p:extLst>
      <p:ext uri="{BB962C8B-B14F-4D97-AF65-F5344CB8AC3E}">
        <p14:creationId xmlns:p14="http://schemas.microsoft.com/office/powerpoint/2010/main" val="326267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6047425" cy="523220"/>
          </a:xfrm>
          <a:prstGeom prst="rect">
            <a:avLst/>
          </a:prstGeom>
          <a:noFill/>
        </p:spPr>
        <p:txBody>
          <a:bodyPr wrap="none" rtlCol="0">
            <a:spAutoFit/>
          </a:bodyPr>
          <a:lstStyle/>
          <a:p>
            <a:r>
              <a:rPr lang="en-US" sz="2800" b="1" dirty="0"/>
              <a:t>Customer Scenarios for Elastic Queries:</a:t>
            </a:r>
          </a:p>
        </p:txBody>
      </p:sp>
      <p:sp>
        <p:nvSpPr>
          <p:cNvPr id="3" name="Rectangle 2"/>
          <p:cNvSpPr/>
          <p:nvPr/>
        </p:nvSpPr>
        <p:spPr>
          <a:xfrm>
            <a:off x="494589" y="931505"/>
            <a:ext cx="11470247" cy="2339102"/>
          </a:xfrm>
          <a:prstGeom prst="rect">
            <a:avLst/>
          </a:prstGeom>
        </p:spPr>
        <p:txBody>
          <a:bodyPr wrap="square">
            <a:spAutoFit/>
          </a:bodyPr>
          <a:lstStyle/>
          <a:p>
            <a:r>
              <a:rPr lang="en-US" dirty="0"/>
              <a:t>Customer scenario topologies:</a:t>
            </a:r>
          </a:p>
          <a:p>
            <a:r>
              <a:rPr lang="en-US" sz="2000" b="1" dirty="0"/>
              <a:t>Horizontal Partitioning - Sharding (Topology 2)</a:t>
            </a:r>
            <a:r>
              <a:rPr lang="en-US" dirty="0"/>
              <a:t>: Data is partitioned horizontally to distribute rows across a scaled out data tier. With this approach, the schema is identical on all participating databases. This approach is also called “sharding”.</a:t>
            </a:r>
          </a:p>
          <a:p>
            <a:endParaRPr lang="en-US" dirty="0"/>
          </a:p>
          <a:p>
            <a:r>
              <a:rPr lang="en-US" dirty="0"/>
              <a:t>Sharding can be performed and managed using (1) the elastic database tools libraries or (2) self-sharding. An elastic query is used to query or compile reports across many shards.</a:t>
            </a:r>
          </a:p>
          <a:p>
            <a:endParaRPr lang="en-US" dirty="0"/>
          </a:p>
        </p:txBody>
      </p:sp>
      <p:pic>
        <p:nvPicPr>
          <p:cNvPr id="5" name="Picture 4">
            <a:extLst>
              <a:ext uri="{FF2B5EF4-FFF2-40B4-BE49-F238E27FC236}">
                <a16:creationId xmlns:a16="http://schemas.microsoft.com/office/drawing/2014/main" id="{DC35F8F4-AFB4-4FC5-9D75-06D86BB14393}"/>
              </a:ext>
            </a:extLst>
          </p:cNvPr>
          <p:cNvPicPr>
            <a:picLocks noChangeAspect="1"/>
          </p:cNvPicPr>
          <p:nvPr/>
        </p:nvPicPr>
        <p:blipFill>
          <a:blip r:embed="rId3"/>
          <a:stretch>
            <a:fillRect/>
          </a:stretch>
        </p:blipFill>
        <p:spPr>
          <a:xfrm>
            <a:off x="9334500" y="60638"/>
            <a:ext cx="2233612" cy="870867"/>
          </a:xfrm>
          <a:prstGeom prst="rect">
            <a:avLst/>
          </a:prstGeom>
        </p:spPr>
      </p:pic>
      <p:pic>
        <p:nvPicPr>
          <p:cNvPr id="6" name="Picture 5">
            <a:extLst>
              <a:ext uri="{FF2B5EF4-FFF2-40B4-BE49-F238E27FC236}">
                <a16:creationId xmlns:a16="http://schemas.microsoft.com/office/drawing/2014/main" id="{8F142A58-B7D0-47FC-87D7-E78352ECF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058" y="3168869"/>
            <a:ext cx="7385815" cy="3004971"/>
          </a:xfrm>
          <a:prstGeom prst="rect">
            <a:avLst/>
          </a:prstGeom>
        </p:spPr>
      </p:pic>
    </p:spTree>
    <p:extLst>
      <p:ext uri="{BB962C8B-B14F-4D97-AF65-F5344CB8AC3E}">
        <p14:creationId xmlns:p14="http://schemas.microsoft.com/office/powerpoint/2010/main" val="249013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194" name="Picture 2" descr="Image result for How to reduce plastic pol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21" y="4422581"/>
            <a:ext cx="4359153" cy="2435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7585" y="4037162"/>
            <a:ext cx="4675517" cy="369332"/>
          </a:xfrm>
          <a:prstGeom prst="rect">
            <a:avLst/>
          </a:prstGeom>
          <a:noFill/>
        </p:spPr>
        <p:txBody>
          <a:bodyPr wrap="square" rtlCol="0">
            <a:spAutoFit/>
          </a:bodyPr>
          <a:lstStyle/>
          <a:p>
            <a:r>
              <a:rPr lang="en-US" b="1" dirty="0"/>
              <a:t>Please Don’t Forget your 3 giveaways on Plastic </a:t>
            </a:r>
          </a:p>
        </p:txBody>
      </p:sp>
    </p:spTree>
    <p:extLst>
      <p:ext uri="{BB962C8B-B14F-4D97-AF65-F5344CB8AC3E}">
        <p14:creationId xmlns:p14="http://schemas.microsoft.com/office/powerpoint/2010/main" val="2240032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145041" y="730254"/>
            <a:ext cx="12046959" cy="6008295"/>
            <a:chOff x="145041" y="730254"/>
            <a:chExt cx="12046959" cy="6008295"/>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9905" b="40094"/>
            <a:stretch/>
          </p:blipFill>
          <p:spPr>
            <a:xfrm>
              <a:off x="145041" y="730254"/>
              <a:ext cx="6634746" cy="4364966"/>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59780" b="18711"/>
            <a:stretch/>
          </p:blipFill>
          <p:spPr>
            <a:xfrm>
              <a:off x="6822917" y="2584931"/>
              <a:ext cx="5369083" cy="1673526"/>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81163"/>
            <a:stretch/>
          </p:blipFill>
          <p:spPr>
            <a:xfrm>
              <a:off x="2110020" y="5181482"/>
              <a:ext cx="6282342" cy="1557067"/>
            </a:xfrm>
            <a:prstGeom prst="rect">
              <a:avLst/>
            </a:prstGeom>
          </p:spPr>
        </p:pic>
      </p:grpSp>
      <p:sp>
        <p:nvSpPr>
          <p:cNvPr id="7" name="TextBox 6"/>
          <p:cNvSpPr txBox="1"/>
          <p:nvPr/>
        </p:nvSpPr>
        <p:spPr>
          <a:xfrm>
            <a:off x="276053" y="207034"/>
            <a:ext cx="5684313" cy="523220"/>
          </a:xfrm>
          <a:prstGeom prst="rect">
            <a:avLst/>
          </a:prstGeom>
          <a:noFill/>
        </p:spPr>
        <p:txBody>
          <a:bodyPr wrap="none" rtlCol="0">
            <a:spAutoFit/>
          </a:bodyPr>
          <a:lstStyle/>
          <a:p>
            <a:r>
              <a:rPr lang="en-US" sz="2800" b="1" dirty="0"/>
              <a:t>My Community Initiatives since 2015</a:t>
            </a:r>
          </a:p>
        </p:txBody>
      </p:sp>
    </p:spTree>
    <p:extLst>
      <p:ext uri="{BB962C8B-B14F-4D97-AF65-F5344CB8AC3E}">
        <p14:creationId xmlns:p14="http://schemas.microsoft.com/office/powerpoint/2010/main" val="15379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1713" y="1160699"/>
            <a:ext cx="4052616" cy="5403488"/>
          </a:xfrm>
          <a:prstGeom prst="rect">
            <a:avLst/>
          </a:prstGeom>
        </p:spPr>
      </p:pic>
      <p:pic>
        <p:nvPicPr>
          <p:cNvPr id="4" name="Picture 3"/>
          <p:cNvPicPr>
            <a:picLocks noChangeAspect="1"/>
          </p:cNvPicPr>
          <p:nvPr/>
        </p:nvPicPr>
        <p:blipFill>
          <a:blip r:embed="rId4"/>
          <a:stretch>
            <a:fillRect/>
          </a:stretch>
        </p:blipFill>
        <p:spPr>
          <a:xfrm>
            <a:off x="6590580" y="1160699"/>
            <a:ext cx="2615062" cy="1755028"/>
          </a:xfrm>
          <a:prstGeom prst="rect">
            <a:avLst/>
          </a:prstGeom>
        </p:spPr>
      </p:pic>
      <p:sp>
        <p:nvSpPr>
          <p:cNvPr id="6" name="TextBox 5"/>
          <p:cNvSpPr txBox="1"/>
          <p:nvPr/>
        </p:nvSpPr>
        <p:spPr>
          <a:xfrm>
            <a:off x="276053" y="207034"/>
            <a:ext cx="3066993" cy="523220"/>
          </a:xfrm>
          <a:prstGeom prst="rect">
            <a:avLst/>
          </a:prstGeom>
          <a:noFill/>
        </p:spPr>
        <p:txBody>
          <a:bodyPr wrap="none" rtlCol="0">
            <a:spAutoFit/>
          </a:bodyPr>
          <a:lstStyle/>
          <a:p>
            <a:r>
              <a:rPr lang="en-US" sz="2800" b="1" dirty="0"/>
              <a:t>Say No To Plastics…</a:t>
            </a:r>
          </a:p>
        </p:txBody>
      </p:sp>
    </p:spTree>
    <p:extLst>
      <p:ext uri="{BB962C8B-B14F-4D97-AF65-F5344CB8AC3E}">
        <p14:creationId xmlns:p14="http://schemas.microsoft.com/office/powerpoint/2010/main" val="13151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32591 0.17084 L -0.00469 -0.01296 " pathEditMode="relative" rAng="0" ptsTypes="AA">
                                      <p:cBhvr>
                                        <p:cTn id="10" dur="2000" fill="hold"/>
                                        <p:tgtEl>
                                          <p:spTgt spid="4"/>
                                        </p:tgtEl>
                                        <p:attrNameLst>
                                          <p:attrName>ppt_x</p:attrName>
                                          <p:attrName>ppt_y</p:attrName>
                                        </p:attrNameLst>
                                      </p:cBhvr>
                                      <p:rCtr x="16055" y="-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3949" r="2406"/>
          <a:stretch/>
        </p:blipFill>
        <p:spPr>
          <a:xfrm>
            <a:off x="9894082" y="1104180"/>
            <a:ext cx="735085" cy="733245"/>
          </a:xfrm>
          <a:prstGeom prst="rect">
            <a:avLst/>
          </a:prstGeom>
        </p:spPr>
      </p:pic>
      <p:grpSp>
        <p:nvGrpSpPr>
          <p:cNvPr id="12" name="Group 11"/>
          <p:cNvGrpSpPr/>
          <p:nvPr/>
        </p:nvGrpSpPr>
        <p:grpSpPr>
          <a:xfrm>
            <a:off x="202518" y="241541"/>
            <a:ext cx="11521152" cy="3890515"/>
            <a:chOff x="90375" y="120770"/>
            <a:chExt cx="11521152" cy="3890515"/>
          </a:xfrm>
        </p:grpSpPr>
        <p:pic>
          <p:nvPicPr>
            <p:cNvPr id="5" name="Picture 4"/>
            <p:cNvPicPr>
              <a:picLocks noChangeAspect="1"/>
            </p:cNvPicPr>
            <p:nvPr/>
          </p:nvPicPr>
          <p:blipFill>
            <a:blip r:embed="rId4"/>
            <a:stretch>
              <a:fillRect/>
            </a:stretch>
          </p:blipFill>
          <p:spPr>
            <a:xfrm>
              <a:off x="90375" y="120770"/>
              <a:ext cx="3424260" cy="1794294"/>
            </a:xfrm>
            <a:prstGeom prst="rect">
              <a:avLst/>
            </a:prstGeom>
          </p:spPr>
        </p:pic>
        <p:pic>
          <p:nvPicPr>
            <p:cNvPr id="6" name="Picture 5"/>
            <p:cNvPicPr>
              <a:picLocks noChangeAspect="1"/>
            </p:cNvPicPr>
            <p:nvPr/>
          </p:nvPicPr>
          <p:blipFill>
            <a:blip r:embed="rId5"/>
            <a:stretch>
              <a:fillRect/>
            </a:stretch>
          </p:blipFill>
          <p:spPr>
            <a:xfrm>
              <a:off x="4136163" y="120770"/>
              <a:ext cx="3424260" cy="1794294"/>
            </a:xfrm>
            <a:prstGeom prst="rect">
              <a:avLst/>
            </a:prstGeom>
          </p:spPr>
        </p:pic>
        <p:pic>
          <p:nvPicPr>
            <p:cNvPr id="7" name="Picture 6"/>
            <p:cNvPicPr>
              <a:picLocks noChangeAspect="1"/>
            </p:cNvPicPr>
            <p:nvPr/>
          </p:nvPicPr>
          <p:blipFill>
            <a:blip r:embed="rId6"/>
            <a:stretch>
              <a:fillRect/>
            </a:stretch>
          </p:blipFill>
          <p:spPr>
            <a:xfrm>
              <a:off x="8181952" y="120770"/>
              <a:ext cx="3424260" cy="1794294"/>
            </a:xfrm>
            <a:prstGeom prst="rect">
              <a:avLst/>
            </a:prstGeom>
          </p:spPr>
        </p:pic>
        <p:pic>
          <p:nvPicPr>
            <p:cNvPr id="9" name="Picture 8"/>
            <p:cNvPicPr>
              <a:picLocks noChangeAspect="1"/>
            </p:cNvPicPr>
            <p:nvPr/>
          </p:nvPicPr>
          <p:blipFill>
            <a:blip r:embed="rId7"/>
            <a:stretch>
              <a:fillRect/>
            </a:stretch>
          </p:blipFill>
          <p:spPr>
            <a:xfrm>
              <a:off x="8181952" y="2216990"/>
              <a:ext cx="3429575" cy="1794294"/>
            </a:xfrm>
            <a:prstGeom prst="rect">
              <a:avLst/>
            </a:prstGeom>
          </p:spPr>
        </p:pic>
        <p:pic>
          <p:nvPicPr>
            <p:cNvPr id="10" name="Picture 9"/>
            <p:cNvPicPr>
              <a:picLocks noChangeAspect="1"/>
            </p:cNvPicPr>
            <p:nvPr/>
          </p:nvPicPr>
          <p:blipFill>
            <a:blip r:embed="rId8"/>
            <a:stretch>
              <a:fillRect/>
            </a:stretch>
          </p:blipFill>
          <p:spPr>
            <a:xfrm>
              <a:off x="4136163" y="2216990"/>
              <a:ext cx="3424260" cy="1794294"/>
            </a:xfrm>
            <a:prstGeom prst="rect">
              <a:avLst/>
            </a:prstGeom>
          </p:spPr>
        </p:pic>
        <p:pic>
          <p:nvPicPr>
            <p:cNvPr id="11" name="Picture 10"/>
            <p:cNvPicPr>
              <a:picLocks noChangeAspect="1"/>
            </p:cNvPicPr>
            <p:nvPr/>
          </p:nvPicPr>
          <p:blipFill>
            <a:blip r:embed="rId9"/>
            <a:stretch>
              <a:fillRect/>
            </a:stretch>
          </p:blipFill>
          <p:spPr>
            <a:xfrm>
              <a:off x="90375" y="2216991"/>
              <a:ext cx="3424259" cy="1794294"/>
            </a:xfrm>
            <a:prstGeom prst="rect">
              <a:avLst/>
            </a:prstGeom>
          </p:spPr>
        </p:pic>
      </p:grpSp>
      <p:sp>
        <p:nvSpPr>
          <p:cNvPr id="13" name="TextBox 12"/>
          <p:cNvSpPr txBox="1"/>
          <p:nvPr/>
        </p:nvSpPr>
        <p:spPr>
          <a:xfrm>
            <a:off x="741877" y="4692771"/>
            <a:ext cx="7486408" cy="523220"/>
          </a:xfrm>
          <a:prstGeom prst="rect">
            <a:avLst/>
          </a:prstGeom>
          <a:noFill/>
        </p:spPr>
        <p:txBody>
          <a:bodyPr wrap="none" rtlCol="0">
            <a:spAutoFit/>
          </a:bodyPr>
          <a:lstStyle/>
          <a:p>
            <a:r>
              <a:rPr lang="en-US" sz="2800" b="1" u="sng" dirty="0">
                <a:solidFill>
                  <a:srgbClr val="FF0000"/>
                </a:solidFill>
              </a:rPr>
              <a:t>PLEASE</a:t>
            </a:r>
            <a:r>
              <a:rPr lang="en-US" sz="2800" b="1" dirty="0"/>
              <a:t> Say No To Plastic… It’s Killing The World…</a:t>
            </a:r>
          </a:p>
        </p:txBody>
      </p:sp>
    </p:spTree>
    <p:extLst>
      <p:ext uri="{BB962C8B-B14F-4D97-AF65-F5344CB8AC3E}">
        <p14:creationId xmlns:p14="http://schemas.microsoft.com/office/powerpoint/2010/main" val="60826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6614760" cy="523220"/>
          </a:xfrm>
          <a:prstGeom prst="rect">
            <a:avLst/>
          </a:prstGeom>
          <a:noFill/>
        </p:spPr>
        <p:txBody>
          <a:bodyPr wrap="none" rtlCol="0">
            <a:spAutoFit/>
          </a:bodyPr>
          <a:lstStyle/>
          <a:p>
            <a:r>
              <a:rPr lang="en-US" sz="2800" b="1" dirty="0"/>
              <a:t>Two Main Problems… Pollution &amp; Illusion…</a:t>
            </a:r>
          </a:p>
        </p:txBody>
      </p:sp>
      <p:pic>
        <p:nvPicPr>
          <p:cNvPr id="2050" name="Picture 2" descr="Image result for pollution"/>
          <p:cNvPicPr>
            <a:picLocks noChangeAspect="1" noChangeArrowheads="1"/>
          </p:cNvPicPr>
          <p:nvPr/>
        </p:nvPicPr>
        <p:blipFill rotWithShape="1">
          <a:blip r:embed="rId3">
            <a:extLst>
              <a:ext uri="{28A0092B-C50C-407E-A947-70E740481C1C}">
                <a14:useLocalDpi xmlns:a14="http://schemas.microsoft.com/office/drawing/2010/main" val="0"/>
              </a:ext>
            </a:extLst>
          </a:blip>
          <a:srcRect b="9079"/>
          <a:stretch/>
        </p:blipFill>
        <p:spPr bwMode="auto">
          <a:xfrm>
            <a:off x="3918370" y="1641938"/>
            <a:ext cx="2144257" cy="19495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54725" y="2323430"/>
            <a:ext cx="1918089" cy="646331"/>
          </a:xfrm>
          <a:prstGeom prst="rect">
            <a:avLst/>
          </a:prstGeom>
        </p:spPr>
        <p:txBody>
          <a:bodyPr wrap="none">
            <a:spAutoFit/>
          </a:bodyPr>
          <a:lstStyle/>
          <a:p>
            <a:r>
              <a:rPr lang="en-US" sz="3600" b="1" dirty="0"/>
              <a:t>Pollution</a:t>
            </a:r>
          </a:p>
        </p:txBody>
      </p:sp>
      <p:sp>
        <p:nvSpPr>
          <p:cNvPr id="5" name="Rectangle 4"/>
          <p:cNvSpPr/>
          <p:nvPr/>
        </p:nvSpPr>
        <p:spPr>
          <a:xfrm>
            <a:off x="6208182" y="2329176"/>
            <a:ext cx="1579278" cy="646331"/>
          </a:xfrm>
          <a:prstGeom prst="rect">
            <a:avLst/>
          </a:prstGeom>
        </p:spPr>
        <p:txBody>
          <a:bodyPr wrap="none">
            <a:spAutoFit/>
          </a:bodyPr>
          <a:lstStyle/>
          <a:p>
            <a:r>
              <a:rPr lang="en-US" sz="3600" b="1" dirty="0"/>
              <a:t>Illusion</a:t>
            </a:r>
          </a:p>
        </p:txBody>
      </p:sp>
    </p:spTree>
    <p:extLst>
      <p:ext uri="{BB962C8B-B14F-4D97-AF65-F5344CB8AC3E}">
        <p14:creationId xmlns:p14="http://schemas.microsoft.com/office/powerpoint/2010/main" val="5277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4437240" cy="523220"/>
          </a:xfrm>
          <a:prstGeom prst="rect">
            <a:avLst/>
          </a:prstGeom>
          <a:noFill/>
        </p:spPr>
        <p:txBody>
          <a:bodyPr wrap="none" rtlCol="0">
            <a:spAutoFit/>
          </a:bodyPr>
          <a:lstStyle/>
          <a:p>
            <a:r>
              <a:rPr lang="en-US" sz="2800" b="1" dirty="0"/>
              <a:t>Two Main Problems…Impact</a:t>
            </a:r>
          </a:p>
        </p:txBody>
      </p:sp>
      <p:pic>
        <p:nvPicPr>
          <p:cNvPr id="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896" y="643995"/>
            <a:ext cx="3128304" cy="593357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030" y="1517498"/>
            <a:ext cx="3657300" cy="400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33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889" y="911411"/>
            <a:ext cx="6325508" cy="5946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3090" y="388191"/>
            <a:ext cx="7660110" cy="523220"/>
          </a:xfrm>
          <a:prstGeom prst="rect">
            <a:avLst/>
          </a:prstGeom>
          <a:noFill/>
        </p:spPr>
        <p:txBody>
          <a:bodyPr wrap="none" rtlCol="0">
            <a:spAutoFit/>
          </a:bodyPr>
          <a:lstStyle/>
          <a:p>
            <a:r>
              <a:rPr lang="en-US" sz="2800" b="1" dirty="0"/>
              <a:t>Pollution &amp; Illusion… How to </a:t>
            </a:r>
            <a:r>
              <a:rPr lang="en-US" sz="2800" b="1" strike="sngStrike" dirty="0"/>
              <a:t>Solve</a:t>
            </a:r>
            <a:r>
              <a:rPr lang="en-US" sz="2800" b="1" dirty="0"/>
              <a:t> Reduce them…</a:t>
            </a:r>
          </a:p>
        </p:txBody>
      </p:sp>
      <p:sp>
        <p:nvSpPr>
          <p:cNvPr id="5" name="Flowchart: Connector 4"/>
          <p:cNvSpPr/>
          <p:nvPr/>
        </p:nvSpPr>
        <p:spPr>
          <a:xfrm>
            <a:off x="4261388" y="2130725"/>
            <a:ext cx="1613202" cy="177123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311880" y="2208361"/>
            <a:ext cx="1768414" cy="186330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4413852" y="3884705"/>
            <a:ext cx="1667774" cy="165345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6127633" y="5356945"/>
            <a:ext cx="1667774" cy="150105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9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83090" y="388191"/>
            <a:ext cx="8551508" cy="523220"/>
          </a:xfrm>
          <a:prstGeom prst="rect">
            <a:avLst/>
          </a:prstGeom>
          <a:noFill/>
        </p:spPr>
        <p:txBody>
          <a:bodyPr wrap="none" rtlCol="0">
            <a:spAutoFit/>
          </a:bodyPr>
          <a:lstStyle/>
          <a:p>
            <a:r>
              <a:rPr lang="en-US" sz="2800" b="1" dirty="0"/>
              <a:t>My Actual Topic… Lets Go Elastic… </a:t>
            </a:r>
            <a:r>
              <a:rPr lang="en-US" sz="2800" b="1" dirty="0">
                <a:solidFill>
                  <a:srgbClr val="FF0000"/>
                </a:solidFill>
              </a:rPr>
              <a:t>Elasticity in SQL Azure</a:t>
            </a:r>
          </a:p>
        </p:txBody>
      </p:sp>
      <p:graphicFrame>
        <p:nvGraphicFramePr>
          <p:cNvPr id="3" name="Diagram 2"/>
          <p:cNvGraphicFramePr/>
          <p:nvPr>
            <p:extLst>
              <p:ext uri="{D42A27DB-BD31-4B8C-83A1-F6EECF244321}">
                <p14:modId xmlns:p14="http://schemas.microsoft.com/office/powerpoint/2010/main" val="2520009947"/>
              </p:ext>
            </p:extLst>
          </p:nvPr>
        </p:nvGraphicFramePr>
        <p:xfrm>
          <a:off x="988203" y="1000664"/>
          <a:ext cx="8128000" cy="3766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966169" y="4589250"/>
            <a:ext cx="8461675" cy="369332"/>
          </a:xfrm>
          <a:prstGeom prst="rect">
            <a:avLst/>
          </a:prstGeom>
          <a:noFill/>
        </p:spPr>
        <p:txBody>
          <a:bodyPr wrap="none" rtlCol="0">
            <a:spAutoFit/>
          </a:bodyPr>
          <a:lstStyle/>
          <a:p>
            <a:r>
              <a:rPr lang="en-US" dirty="0"/>
              <a:t>Before talking further on Elasticity a quick </a:t>
            </a:r>
            <a:r>
              <a:rPr lang="en-US" b="1" dirty="0"/>
              <a:t>5 mins walk through</a:t>
            </a:r>
            <a:r>
              <a:rPr lang="en-US" dirty="0"/>
              <a:t> on </a:t>
            </a:r>
            <a:r>
              <a:rPr lang="en-US" b="1" dirty="0">
                <a:solidFill>
                  <a:srgbClr val="FF0000"/>
                </a:solidFill>
              </a:rPr>
              <a:t>Azure SQL Databases</a:t>
            </a:r>
            <a:r>
              <a:rPr lang="en-US" dirty="0"/>
              <a:t>.</a:t>
            </a:r>
          </a:p>
        </p:txBody>
      </p:sp>
    </p:spTree>
    <p:extLst>
      <p:ext uri="{BB962C8B-B14F-4D97-AF65-F5344CB8AC3E}">
        <p14:creationId xmlns:p14="http://schemas.microsoft.com/office/powerpoint/2010/main" val="28454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1114</Words>
  <Application>Microsoft Office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Chamana, Krishna Deepak</dc:creator>
  <cp:lastModifiedBy>Ankala, Raviteja</cp:lastModifiedBy>
  <cp:revision>153</cp:revision>
  <dcterms:created xsi:type="dcterms:W3CDTF">2018-11-28T14:35:04Z</dcterms:created>
  <dcterms:modified xsi:type="dcterms:W3CDTF">2018-12-01T10:14:52Z</dcterms:modified>
</cp:coreProperties>
</file>